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9"/>
  </p:notesMasterIdLst>
  <p:handoutMasterIdLst>
    <p:handoutMasterId r:id="rId10"/>
  </p:handoutMasterIdLst>
  <p:sldIdLst>
    <p:sldId id="346" r:id="rId2"/>
    <p:sldId id="378" r:id="rId3"/>
    <p:sldId id="379" r:id="rId4"/>
    <p:sldId id="380" r:id="rId5"/>
    <p:sldId id="382" r:id="rId6"/>
    <p:sldId id="383" r:id="rId7"/>
    <p:sldId id="384" r:id="rId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19A046E-6B9B-4036-B476-3C61FA445E45}">
          <p14:sldIdLst>
            <p14:sldId id="346"/>
            <p14:sldId id="378"/>
            <p14:sldId id="379"/>
            <p14:sldId id="380"/>
            <p14:sldId id="382"/>
            <p14:sldId id="383"/>
            <p14:sldId id="384"/>
          </p14:sldIdLst>
        </p14:section>
        <p14:section name="Examples" id="{50EF13D4-0C7E-44CE-A013-DC12FACA97EB}">
          <p14:sldIdLst/>
        </p14:section>
        <p14:section name="Tools" id="{6D279879-29C1-42D6-9CA4-77CBB09005DE}">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2683"/>
    <a:srgbClr val="CBCBCB"/>
    <a:srgbClr val="F8971D"/>
    <a:srgbClr val="FFC850"/>
    <a:srgbClr val="5F5F5F"/>
    <a:srgbClr val="28A0DC"/>
    <a:srgbClr val="7DAF64"/>
    <a:srgbClr val="D95E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81"/>
    <p:restoredTop sz="93657" autoAdjust="0"/>
  </p:normalViewPr>
  <p:slideViewPr>
    <p:cSldViewPr snapToGrid="0" snapToObjects="1">
      <p:cViewPr varScale="1">
        <p:scale>
          <a:sx n="71" d="100"/>
          <a:sy n="71" d="100"/>
        </p:scale>
        <p:origin x="1068"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C237F4-301F-DA43-B4D4-E7BBDEBBA09E}"/>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11B5A49-48AF-034C-888A-9F420170DB79}"/>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915257D-0302-624C-884C-F50B299F7386}" type="datetime1">
              <a:rPr lang="en-GB" smtClean="0"/>
              <a:t>03/09/2024</a:t>
            </a:fld>
            <a:endParaRPr lang="en-US"/>
          </a:p>
        </p:txBody>
      </p:sp>
      <p:sp>
        <p:nvSpPr>
          <p:cNvPr id="4" name="Footer Placeholder 3">
            <a:extLst>
              <a:ext uri="{FF2B5EF4-FFF2-40B4-BE49-F238E27FC236}">
                <a16:creationId xmlns:a16="http://schemas.microsoft.com/office/drawing/2014/main" id="{DD87F3C0-AD34-5A4A-B27E-250862593F2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F409813-B459-4743-BF34-C8B2C8433729}"/>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A2BC4545-25F6-944D-86CF-EA81BD38560F}" type="slidenum">
              <a:rPr lang="en-US" smtClean="0"/>
              <a:t>‹#›</a:t>
            </a:fld>
            <a:endParaRPr lang="en-US"/>
          </a:p>
        </p:txBody>
      </p:sp>
    </p:spTree>
    <p:extLst>
      <p:ext uri="{BB962C8B-B14F-4D97-AF65-F5344CB8AC3E}">
        <p14:creationId xmlns:p14="http://schemas.microsoft.com/office/powerpoint/2010/main" val="330400550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4282689-571A-B24B-9671-370EFB1AD43C}" type="datetime1">
              <a:rPr lang="en-GB" smtClean="0"/>
              <a:t>03/09/2024</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4B85F33-7DA6-424A-BEB6-8E621AFB5FBA}" type="slidenum">
              <a:rPr lang="en-US" smtClean="0"/>
              <a:t>‹#›</a:t>
            </a:fld>
            <a:endParaRPr lang="en-US"/>
          </a:p>
        </p:txBody>
      </p:sp>
    </p:spTree>
    <p:extLst>
      <p:ext uri="{BB962C8B-B14F-4D97-AF65-F5344CB8AC3E}">
        <p14:creationId xmlns:p14="http://schemas.microsoft.com/office/powerpoint/2010/main" val="207216930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454B1109-8B22-4A89-9EA8-221D4B96978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A74521AE-2E96-409E-95BA-AC494F1D45C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7172" name="Slide Number Placeholder 3">
            <a:extLst>
              <a:ext uri="{FF2B5EF4-FFF2-40B4-BE49-F238E27FC236}">
                <a16:creationId xmlns:a16="http://schemas.microsoft.com/office/drawing/2014/main" id="{C294C99A-D9F9-407F-8FAB-3EDD7EBD176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85E9ED77-E821-4264-8549-A3BD5D2558CE}" type="slidenum">
              <a:rPr lang="en-GB" altLang="en-US" sz="1200"/>
              <a:pPr eaLnBrk="1" hangingPunct="1"/>
              <a:t>1</a:t>
            </a:fld>
            <a:endParaRPr lang="en-GB"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4015107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2176487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3815360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557066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447182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18556776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lnSpc>
                <a:spcPct val="10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3654CED2-8856-3049-BBDE-40994C100428}" type="datetime1">
              <a:rPr lang="en-GB" smtClean="0"/>
              <a:t>03/09/2024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12" name="Straight Connector 11">
            <a:extLst>
              <a:ext uri="{FF2B5EF4-FFF2-40B4-BE49-F238E27FC236}">
                <a16:creationId xmlns:a16="http://schemas.microsoft.com/office/drawing/2014/main" id="{D4C4D7DC-7B20-2449-BD2E-3B9518959AF8}"/>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4435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60995-D774-0A46-B467-2C52A93CA7D5}"/>
              </a:ext>
            </a:extLst>
          </p:cNvPr>
          <p:cNvSpPr>
            <a:spLocks noGrp="1"/>
          </p:cNvSpPr>
          <p:nvPr>
            <p:ph type="title" hasCustomPrompt="1"/>
          </p:nvPr>
        </p:nvSpPr>
        <p:spPr>
          <a:xfrm>
            <a:off x="366850" y="1049656"/>
            <a:ext cx="11461476" cy="823912"/>
          </a:xfrm>
        </p:spPr>
        <p:txBody>
          <a:bodyPr anchor="b" anchorCtr="0"/>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DADF04D1-1D24-8545-BE44-8F5347713A93}"/>
              </a:ext>
            </a:extLst>
          </p:cNvPr>
          <p:cNvSpPr>
            <a:spLocks noGrp="1"/>
          </p:cNvSpPr>
          <p:nvPr>
            <p:ph type="body" idx="1"/>
          </p:nvPr>
        </p:nvSpPr>
        <p:spPr>
          <a:xfrm>
            <a:off x="363674" y="2020823"/>
            <a:ext cx="5633901" cy="667132"/>
          </a:xfrm>
        </p:spPr>
        <p:txBody>
          <a:bodyPr anchor="b"/>
          <a:lstStyle>
            <a:lvl1pPr marL="0" indent="0">
              <a:buNone/>
              <a:defRPr sz="2400" b="0">
                <a:solidFill>
                  <a:srgbClr val="4F268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55B6AAA1-70A3-BA4A-9EA1-2C0F8F534E73}"/>
              </a:ext>
            </a:extLst>
          </p:cNvPr>
          <p:cNvSpPr>
            <a:spLocks noGrp="1"/>
          </p:cNvSpPr>
          <p:nvPr>
            <p:ph sz="half" idx="2"/>
          </p:nvPr>
        </p:nvSpPr>
        <p:spPr>
          <a:xfrm>
            <a:off x="363674" y="2687955"/>
            <a:ext cx="5633901" cy="3493389"/>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671D8837-ABB3-9045-A4A0-A0A5FC6AA592}"/>
              </a:ext>
            </a:extLst>
          </p:cNvPr>
          <p:cNvSpPr>
            <a:spLocks noGrp="1"/>
          </p:cNvSpPr>
          <p:nvPr>
            <p:ph type="body" sz="quarter" idx="3"/>
          </p:nvPr>
        </p:nvSpPr>
        <p:spPr>
          <a:xfrm>
            <a:off x="6172200" y="2020823"/>
            <a:ext cx="5659302" cy="667131"/>
          </a:xfrm>
        </p:spPr>
        <p:txBody>
          <a:bodyPr anchor="b"/>
          <a:lstStyle>
            <a:lvl1pPr marL="0" indent="0">
              <a:buNone/>
              <a:defRPr sz="2400" b="0">
                <a:solidFill>
                  <a:srgbClr val="4F268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63B003F8-FB36-8345-915A-295EB74B008A}"/>
              </a:ext>
            </a:extLst>
          </p:cNvPr>
          <p:cNvSpPr>
            <a:spLocks noGrp="1"/>
          </p:cNvSpPr>
          <p:nvPr>
            <p:ph sz="quarter" idx="4"/>
          </p:nvPr>
        </p:nvSpPr>
        <p:spPr>
          <a:xfrm>
            <a:off x="6172200" y="2687955"/>
            <a:ext cx="5652950" cy="3493389"/>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722EADB-22A1-8E4B-9314-AB7EC8B1324E}"/>
              </a:ext>
            </a:extLst>
          </p:cNvPr>
          <p:cNvSpPr>
            <a:spLocks noGrp="1"/>
          </p:cNvSpPr>
          <p:nvPr>
            <p:ph type="dt" sz="half" idx="10"/>
          </p:nvPr>
        </p:nvSpPr>
        <p:spPr/>
        <p:txBody>
          <a:bodyPr/>
          <a:lstStyle/>
          <a:p>
            <a:fld id="{AAA2A2E7-967D-8549-90F5-C1C435E24400}" type="datetime1">
              <a:rPr lang="en-GB" smtClean="0"/>
              <a:t>03/09/2024</a:t>
            </a:fld>
            <a:endParaRPr lang="en-US"/>
          </a:p>
        </p:txBody>
      </p:sp>
      <p:sp>
        <p:nvSpPr>
          <p:cNvPr id="8" name="Footer Placeholder 7">
            <a:extLst>
              <a:ext uri="{FF2B5EF4-FFF2-40B4-BE49-F238E27FC236}">
                <a16:creationId xmlns:a16="http://schemas.microsoft.com/office/drawing/2014/main" id="{52B18BC9-147E-784E-892C-8C5F90439AC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F70956-C20B-964F-AF08-04651053C595}"/>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10" name="Straight Connector 9">
            <a:extLst>
              <a:ext uri="{FF2B5EF4-FFF2-40B4-BE49-F238E27FC236}">
                <a16:creationId xmlns:a16="http://schemas.microsoft.com/office/drawing/2014/main" id="{532EE56D-C1D9-934A-9AE7-442A7B872363}"/>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648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E392B-BBD6-EF4B-A321-10EC5C35DA99}"/>
              </a:ext>
            </a:extLst>
          </p:cNvPr>
          <p:cNvSpPr>
            <a:spLocks noGrp="1"/>
          </p:cNvSpPr>
          <p:nvPr>
            <p:ph type="title" hasCustomPrompt="1"/>
          </p:nvPr>
        </p:nvSpPr>
        <p:spPr>
          <a:xfrm>
            <a:off x="366850" y="1031292"/>
            <a:ext cx="11458300" cy="842276"/>
          </a:xfrm>
        </p:spPr>
        <p:txBody>
          <a:bodyPr anchor="b" anchorCtr="0"/>
          <a:lstStyle/>
          <a:p>
            <a:r>
              <a:rPr lang="en-GB" dirty="0"/>
              <a:t>Click to edit master title style</a:t>
            </a:r>
            <a:endParaRPr lang="en-US" dirty="0"/>
          </a:p>
        </p:txBody>
      </p:sp>
      <p:sp>
        <p:nvSpPr>
          <p:cNvPr id="3" name="Date Placeholder 2">
            <a:extLst>
              <a:ext uri="{FF2B5EF4-FFF2-40B4-BE49-F238E27FC236}">
                <a16:creationId xmlns:a16="http://schemas.microsoft.com/office/drawing/2014/main" id="{A778B1F5-01D3-3349-8EC2-D012A1EE2CFC}"/>
              </a:ext>
            </a:extLst>
          </p:cNvPr>
          <p:cNvSpPr>
            <a:spLocks noGrp="1"/>
          </p:cNvSpPr>
          <p:nvPr>
            <p:ph type="dt" sz="half" idx="10"/>
          </p:nvPr>
        </p:nvSpPr>
        <p:spPr/>
        <p:txBody>
          <a:bodyPr/>
          <a:lstStyle/>
          <a:p>
            <a:fld id="{65B06B5A-D839-D44D-B4C8-AF5167ED2629}" type="datetime1">
              <a:rPr lang="en-GB" smtClean="0"/>
              <a:t>03/09/2024</a:t>
            </a:fld>
            <a:endParaRPr lang="en-US"/>
          </a:p>
        </p:txBody>
      </p:sp>
      <p:sp>
        <p:nvSpPr>
          <p:cNvPr id="4" name="Footer Placeholder 3">
            <a:extLst>
              <a:ext uri="{FF2B5EF4-FFF2-40B4-BE49-F238E27FC236}">
                <a16:creationId xmlns:a16="http://schemas.microsoft.com/office/drawing/2014/main" id="{891FA987-029E-014B-9D84-2653CE6569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ECCAC2B-4B3B-4242-B9FE-B79289D17248}"/>
              </a:ext>
            </a:extLst>
          </p:cNvPr>
          <p:cNvSpPr>
            <a:spLocks noGrp="1"/>
          </p:cNvSpPr>
          <p:nvPr>
            <p:ph type="sldNum" sz="quarter" idx="12"/>
          </p:nvPr>
        </p:nvSpPr>
        <p:spPr/>
        <p:txBody>
          <a:bodyPr/>
          <a:lstStyle/>
          <a:p>
            <a:fld id="{C53DD674-0FE8-9A43-90ED-815A93F2FBA3}" type="slidenum">
              <a:rPr lang="en-US" smtClean="0"/>
              <a:t>‹#›</a:t>
            </a:fld>
            <a:endParaRPr lang="en-US"/>
          </a:p>
        </p:txBody>
      </p:sp>
    </p:spTree>
    <p:extLst>
      <p:ext uri="{BB962C8B-B14F-4D97-AF65-F5344CB8AC3E}">
        <p14:creationId xmlns:p14="http://schemas.microsoft.com/office/powerpoint/2010/main" val="4238239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E63F042-2F27-FD47-AD7A-5758C9D742E7}"/>
              </a:ext>
            </a:extLst>
          </p:cNvPr>
          <p:cNvSpPr>
            <a:spLocks noGrp="1"/>
          </p:cNvSpPr>
          <p:nvPr>
            <p:ph type="pic" sz="quarter" idx="13"/>
          </p:nvPr>
        </p:nvSpPr>
        <p:spPr>
          <a:xfrm>
            <a:off x="0" y="0"/>
            <a:ext cx="12192000" cy="6858000"/>
          </a:xfrm>
        </p:spPr>
        <p:txBody>
          <a:bodyPr/>
          <a:lstStyle/>
          <a:p>
            <a:endParaRPr lang="en-US"/>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03/09/2024</a:t>
            </a:fld>
            <a:endParaRPr lang="en-US"/>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a:p>
        </p:txBody>
      </p:sp>
      <p:pic>
        <p:nvPicPr>
          <p:cNvPr id="10" name="Graphic 9">
            <a:extLst>
              <a:ext uri="{FF2B5EF4-FFF2-40B4-BE49-F238E27FC236}">
                <a16:creationId xmlns:a16="http://schemas.microsoft.com/office/drawing/2014/main" id="{A14D38A7-40DB-294A-BD57-118281AE7A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7090" y="5125266"/>
            <a:ext cx="12002530" cy="1132367"/>
          </a:xfrm>
          <a:prstGeom prst="rect">
            <a:avLst/>
          </a:prstGeom>
        </p:spPr>
      </p:pic>
    </p:spTree>
    <p:extLst>
      <p:ext uri="{BB962C8B-B14F-4D97-AF65-F5344CB8AC3E}">
        <p14:creationId xmlns:p14="http://schemas.microsoft.com/office/powerpoint/2010/main" val="14464697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17B3D3-3375-FA48-8B94-1D7D1D9336A6}"/>
              </a:ext>
            </a:extLst>
          </p:cNvPr>
          <p:cNvSpPr>
            <a:spLocks noGrp="1"/>
          </p:cNvSpPr>
          <p:nvPr>
            <p:ph type="dt" sz="half" idx="10"/>
          </p:nvPr>
        </p:nvSpPr>
        <p:spPr/>
        <p:txBody>
          <a:bodyPr/>
          <a:lstStyle/>
          <a:p>
            <a:fld id="{AC440313-A122-C14C-B656-D37AB3F0E6CE}" type="datetime1">
              <a:rPr lang="en-GB" smtClean="0"/>
              <a:t>03/09/2024</a:t>
            </a:fld>
            <a:endParaRPr lang="en-US"/>
          </a:p>
        </p:txBody>
      </p:sp>
      <p:sp>
        <p:nvSpPr>
          <p:cNvPr id="3" name="Footer Placeholder 2">
            <a:extLst>
              <a:ext uri="{FF2B5EF4-FFF2-40B4-BE49-F238E27FC236}">
                <a16:creationId xmlns:a16="http://schemas.microsoft.com/office/drawing/2014/main" id="{EE3D3A8D-4B03-B847-9AD2-84C8E96CFC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889493D-0E85-E343-9965-59201105DA99}"/>
              </a:ext>
            </a:extLst>
          </p:cNvPr>
          <p:cNvSpPr>
            <a:spLocks noGrp="1"/>
          </p:cNvSpPr>
          <p:nvPr>
            <p:ph type="sldNum" sz="quarter" idx="12"/>
          </p:nvPr>
        </p:nvSpPr>
        <p:spPr/>
        <p:txBody>
          <a:bodyPr/>
          <a:lstStyle/>
          <a:p>
            <a:fld id="{C53DD674-0FE8-9A43-90ED-815A93F2FBA3}" type="slidenum">
              <a:rPr lang="en-US" smtClean="0"/>
              <a:t>‹#›</a:t>
            </a:fld>
            <a:endParaRPr lang="en-US"/>
          </a:p>
        </p:txBody>
      </p:sp>
    </p:spTree>
    <p:extLst>
      <p:ext uri="{BB962C8B-B14F-4D97-AF65-F5344CB8AC3E}">
        <p14:creationId xmlns:p14="http://schemas.microsoft.com/office/powerpoint/2010/main" val="20116253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AD80A-AB39-984B-9B38-DE5B213FE011}"/>
              </a:ext>
            </a:extLst>
          </p:cNvPr>
          <p:cNvSpPr>
            <a:spLocks noGrp="1"/>
          </p:cNvSpPr>
          <p:nvPr>
            <p:ph type="title" hasCustomPrompt="1"/>
          </p:nvPr>
        </p:nvSpPr>
        <p:spPr>
          <a:xfrm>
            <a:off x="366850" y="1042288"/>
            <a:ext cx="5729150" cy="1069975"/>
          </a:xfrm>
        </p:spPr>
        <p:txBody>
          <a:bodyPr anchor="b" anchorCtr="0"/>
          <a:lstStyle>
            <a:lvl1pPr>
              <a:defRPr sz="32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8979AAB1-D998-1143-BE1C-676AF9B9EA0E}"/>
              </a:ext>
            </a:extLst>
          </p:cNvPr>
          <p:cNvSpPr>
            <a:spLocks noGrp="1"/>
          </p:cNvSpPr>
          <p:nvPr>
            <p:ph idx="1"/>
          </p:nvPr>
        </p:nvSpPr>
        <p:spPr>
          <a:xfrm>
            <a:off x="6300216" y="1042289"/>
            <a:ext cx="5524934" cy="4873625"/>
          </a:xfrm>
        </p:spPr>
        <p:txBody>
          <a:bodyPr/>
          <a:lstStyle>
            <a:lvl1pPr>
              <a:defRPr sz="1800">
                <a:solidFill>
                  <a:schemeClr val="tx1">
                    <a:lumMod val="75000"/>
                    <a:lumOff val="25000"/>
                  </a:schemeClr>
                </a:solidFill>
              </a:defRPr>
            </a:lvl1pPr>
            <a:lvl2pPr>
              <a:defRPr sz="18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a:extLst>
              <a:ext uri="{FF2B5EF4-FFF2-40B4-BE49-F238E27FC236}">
                <a16:creationId xmlns:a16="http://schemas.microsoft.com/office/drawing/2014/main" id="{658534B8-BC4C-8041-9EE3-23E9506C48C6}"/>
              </a:ext>
            </a:extLst>
          </p:cNvPr>
          <p:cNvSpPr>
            <a:spLocks noGrp="1"/>
          </p:cNvSpPr>
          <p:nvPr>
            <p:ph type="body" sz="half" idx="2"/>
          </p:nvPr>
        </p:nvSpPr>
        <p:spPr>
          <a:xfrm>
            <a:off x="366850" y="2304288"/>
            <a:ext cx="5729150" cy="3619564"/>
          </a:xfrm>
        </p:spPr>
        <p:txBody>
          <a:bodyPr/>
          <a:lstStyle>
            <a:lvl1pPr marL="0" indent="0">
              <a:lnSpc>
                <a:spcPct val="100000"/>
              </a:lnSpc>
              <a:buNone/>
              <a:defRPr sz="15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5" name="Date Placeholder 4">
            <a:extLst>
              <a:ext uri="{FF2B5EF4-FFF2-40B4-BE49-F238E27FC236}">
                <a16:creationId xmlns:a16="http://schemas.microsoft.com/office/drawing/2014/main" id="{043A0CEA-1FC2-1B4D-A93D-42D53F7B0238}"/>
              </a:ext>
            </a:extLst>
          </p:cNvPr>
          <p:cNvSpPr>
            <a:spLocks noGrp="1"/>
          </p:cNvSpPr>
          <p:nvPr>
            <p:ph type="dt" sz="half" idx="10"/>
          </p:nvPr>
        </p:nvSpPr>
        <p:spPr/>
        <p:txBody>
          <a:bodyPr/>
          <a:lstStyle/>
          <a:p>
            <a:fld id="{187506FD-BE82-D24B-994D-D065C345C366}" type="datetime1">
              <a:rPr lang="en-GB" smtClean="0"/>
              <a:t>03/09/2024</a:t>
            </a:fld>
            <a:endParaRPr lang="en-US"/>
          </a:p>
        </p:txBody>
      </p:sp>
      <p:sp>
        <p:nvSpPr>
          <p:cNvPr id="6" name="Footer Placeholder 5">
            <a:extLst>
              <a:ext uri="{FF2B5EF4-FFF2-40B4-BE49-F238E27FC236}">
                <a16:creationId xmlns:a16="http://schemas.microsoft.com/office/drawing/2014/main" id="{93A10338-EF2F-2445-945B-A9C2E08D59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0929D9-7D00-C34C-8FAD-BBF6C0EE6777}"/>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8" name="Straight Connector 7">
            <a:extLst>
              <a:ext uri="{FF2B5EF4-FFF2-40B4-BE49-F238E27FC236}">
                <a16:creationId xmlns:a16="http://schemas.microsoft.com/office/drawing/2014/main" id="{5E6AE784-0B32-FE41-94FB-A47C04D9C112}"/>
              </a:ext>
            </a:extLst>
          </p:cNvPr>
          <p:cNvCxnSpPr>
            <a:cxnSpLocks/>
          </p:cNvCxnSpPr>
          <p:nvPr userDrawn="1"/>
        </p:nvCxnSpPr>
        <p:spPr>
          <a:xfrm>
            <a:off x="366850" y="2212848"/>
            <a:ext cx="57291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84003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6CA76-B875-FA4A-A114-807B8DB15200}"/>
              </a:ext>
            </a:extLst>
          </p:cNvPr>
          <p:cNvSpPr>
            <a:spLocks noGrp="1"/>
          </p:cNvSpPr>
          <p:nvPr>
            <p:ph type="title" hasCustomPrompt="1"/>
          </p:nvPr>
        </p:nvSpPr>
        <p:spPr>
          <a:xfrm>
            <a:off x="366850" y="1042288"/>
            <a:ext cx="5729150" cy="1069975"/>
          </a:xfrm>
        </p:spPr>
        <p:txBody>
          <a:bodyPr anchor="b" anchorCtr="0"/>
          <a:lstStyle>
            <a:lvl1pPr>
              <a:defRPr sz="3200"/>
            </a:lvl1pPr>
          </a:lstStyle>
          <a:p>
            <a:r>
              <a:rPr lang="en-GB" dirty="0"/>
              <a:t>Click to edit master title style</a:t>
            </a:r>
            <a:endParaRPr lang="en-US" dirty="0"/>
          </a:p>
        </p:txBody>
      </p:sp>
      <p:sp>
        <p:nvSpPr>
          <p:cNvPr id="3" name="Picture Placeholder 2">
            <a:extLst>
              <a:ext uri="{FF2B5EF4-FFF2-40B4-BE49-F238E27FC236}">
                <a16:creationId xmlns:a16="http://schemas.microsoft.com/office/drawing/2014/main" id="{4F55A241-5F47-8348-81F0-03481167033C}"/>
              </a:ext>
            </a:extLst>
          </p:cNvPr>
          <p:cNvSpPr>
            <a:spLocks noGrp="1"/>
          </p:cNvSpPr>
          <p:nvPr>
            <p:ph type="pic" idx="1"/>
          </p:nvPr>
        </p:nvSpPr>
        <p:spPr>
          <a:xfrm>
            <a:off x="6309360" y="1042289"/>
            <a:ext cx="5515790" cy="4873625"/>
          </a:xfrm>
        </p:spPr>
        <p:txBody>
          <a:bodyPr>
            <a:normAutofit/>
          </a:bodyPr>
          <a:lstStyle>
            <a:lvl1pPr marL="0" indent="0">
              <a:buNone/>
              <a:defRPr sz="18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
        <p:nvSpPr>
          <p:cNvPr id="4" name="Text Placeholder 3">
            <a:extLst>
              <a:ext uri="{FF2B5EF4-FFF2-40B4-BE49-F238E27FC236}">
                <a16:creationId xmlns:a16="http://schemas.microsoft.com/office/drawing/2014/main" id="{6C7E6303-B2FC-EE4C-8ACD-8D563F5AAD46}"/>
              </a:ext>
            </a:extLst>
          </p:cNvPr>
          <p:cNvSpPr>
            <a:spLocks noGrp="1"/>
          </p:cNvSpPr>
          <p:nvPr>
            <p:ph type="body" sz="half" idx="2"/>
          </p:nvPr>
        </p:nvSpPr>
        <p:spPr>
          <a:xfrm>
            <a:off x="366850" y="2304288"/>
            <a:ext cx="5729150" cy="3619564"/>
          </a:xfrm>
        </p:spPr>
        <p:txBody>
          <a:bodyPr/>
          <a:lstStyle>
            <a:lvl1pPr marL="0" indent="0">
              <a:buNone/>
              <a:defRPr sz="15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5" name="Date Placeholder 4">
            <a:extLst>
              <a:ext uri="{FF2B5EF4-FFF2-40B4-BE49-F238E27FC236}">
                <a16:creationId xmlns:a16="http://schemas.microsoft.com/office/drawing/2014/main" id="{54BB9876-2084-6543-B0CE-0B1BD53B9A6A}"/>
              </a:ext>
            </a:extLst>
          </p:cNvPr>
          <p:cNvSpPr>
            <a:spLocks noGrp="1"/>
          </p:cNvSpPr>
          <p:nvPr>
            <p:ph type="dt" sz="half" idx="10"/>
          </p:nvPr>
        </p:nvSpPr>
        <p:spPr/>
        <p:txBody>
          <a:bodyPr/>
          <a:lstStyle/>
          <a:p>
            <a:fld id="{CF1E2DE2-6DF5-C246-B7E3-9E63962142D1}" type="datetime1">
              <a:rPr lang="en-GB" smtClean="0"/>
              <a:t>03/09/2024</a:t>
            </a:fld>
            <a:endParaRPr lang="en-US"/>
          </a:p>
        </p:txBody>
      </p:sp>
      <p:sp>
        <p:nvSpPr>
          <p:cNvPr id="6" name="Footer Placeholder 5">
            <a:extLst>
              <a:ext uri="{FF2B5EF4-FFF2-40B4-BE49-F238E27FC236}">
                <a16:creationId xmlns:a16="http://schemas.microsoft.com/office/drawing/2014/main" id="{DE832706-E4E2-A84E-9EF9-BA61A445D5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0EA5D1-D051-3E40-B6EA-0D28709C96F8}"/>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8" name="Straight Connector 7">
            <a:extLst>
              <a:ext uri="{FF2B5EF4-FFF2-40B4-BE49-F238E27FC236}">
                <a16:creationId xmlns:a16="http://schemas.microsoft.com/office/drawing/2014/main" id="{D0DA6217-7ECF-8747-B6BA-0C13B8B5E7C5}"/>
              </a:ext>
            </a:extLst>
          </p:cNvPr>
          <p:cNvCxnSpPr>
            <a:cxnSpLocks/>
          </p:cNvCxnSpPr>
          <p:nvPr userDrawn="1"/>
        </p:nvCxnSpPr>
        <p:spPr>
          <a:xfrm>
            <a:off x="366850" y="2212848"/>
            <a:ext cx="57291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9684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3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ED6D5990-D230-494A-AFE1-A377BD46F56A}" type="datetime1">
              <a:rPr lang="en-GB" smtClean="0"/>
              <a:t>03/09/2024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9" name="Straight Connector 8">
            <a:extLst>
              <a:ext uri="{FF2B5EF4-FFF2-40B4-BE49-F238E27FC236}">
                <a16:creationId xmlns:a16="http://schemas.microsoft.com/office/drawing/2014/main" id="{FCD1504A-26E7-5C43-A957-655C79045144}"/>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9492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54D73365-F639-A549-8E1F-0B1E00687E9B}" type="datetime1">
              <a:rPr lang="en-GB" smtClean="0"/>
              <a:t>03/09/2024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8" name="Straight Connector 7">
            <a:extLst>
              <a:ext uri="{FF2B5EF4-FFF2-40B4-BE49-F238E27FC236}">
                <a16:creationId xmlns:a16="http://schemas.microsoft.com/office/drawing/2014/main" id="{18F5195D-5BA5-DC43-812E-3D99A77AF64E}"/>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777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03/09/2024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0848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5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03/09/2024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7101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4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03/09/2024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9698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213A9-1C9D-CE44-B1EA-6FA615AD70E5}"/>
              </a:ext>
            </a:extLst>
          </p:cNvPr>
          <p:cNvSpPr>
            <a:spLocks noGrp="1"/>
          </p:cNvSpPr>
          <p:nvPr>
            <p:ph type="title" hasCustomPrompt="1"/>
          </p:nvPr>
        </p:nvSpPr>
        <p:spPr>
          <a:xfrm>
            <a:off x="366850" y="1024695"/>
            <a:ext cx="11458300" cy="842276"/>
          </a:xfrm>
        </p:spPr>
        <p:txBody>
          <a:bodyPr anchor="b" anchorCtr="0"/>
          <a:lstStyle>
            <a:lvl1pPr>
              <a:lnSpc>
                <a:spcPct val="100000"/>
              </a:lnSpc>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322039-20E6-9A42-AB96-1A56E00F216B}"/>
              </a:ext>
            </a:extLst>
          </p:cNvPr>
          <p:cNvSpPr>
            <a:spLocks noGrp="1"/>
          </p:cNvSpPr>
          <p:nvPr>
            <p:ph idx="1"/>
          </p:nvPr>
        </p:nvSpPr>
        <p:spPr>
          <a:xfrm>
            <a:off x="366850" y="2013377"/>
            <a:ext cx="11458300" cy="4140535"/>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53761903-E778-9646-9FF9-F80DDF2A5266}"/>
              </a:ext>
            </a:extLst>
          </p:cNvPr>
          <p:cNvSpPr>
            <a:spLocks noGrp="1"/>
          </p:cNvSpPr>
          <p:nvPr>
            <p:ph type="dt" sz="half" idx="10"/>
          </p:nvPr>
        </p:nvSpPr>
        <p:spPr/>
        <p:txBody>
          <a:bodyPr/>
          <a:lstStyle/>
          <a:p>
            <a:fld id="{A41A7A7B-F31D-B344-836C-A639F0094DD6}" type="datetime1">
              <a:rPr lang="en-GB" smtClean="0"/>
              <a:t>03/09/2024</a:t>
            </a:fld>
            <a:endParaRPr lang="en-US"/>
          </a:p>
        </p:txBody>
      </p:sp>
      <p:sp>
        <p:nvSpPr>
          <p:cNvPr id="5" name="Footer Placeholder 4">
            <a:extLst>
              <a:ext uri="{FF2B5EF4-FFF2-40B4-BE49-F238E27FC236}">
                <a16:creationId xmlns:a16="http://schemas.microsoft.com/office/drawing/2014/main" id="{FD4D98EA-A7FC-5E4E-BCC2-9E1F23925D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A01A99-9A1A-DC4F-AC6B-3BD5128395C4}"/>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7" name="Straight Connector 6">
            <a:extLst>
              <a:ext uri="{FF2B5EF4-FFF2-40B4-BE49-F238E27FC236}">
                <a16:creationId xmlns:a16="http://schemas.microsoft.com/office/drawing/2014/main" id="{17884BE4-45A2-CB49-8EF5-42EA151733E7}"/>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118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0BBA8-447A-C44F-8686-C88C7A833EEF}"/>
              </a:ext>
            </a:extLst>
          </p:cNvPr>
          <p:cNvSpPr>
            <a:spLocks noGrp="1"/>
          </p:cNvSpPr>
          <p:nvPr>
            <p:ph type="title" hasCustomPrompt="1"/>
          </p:nvPr>
        </p:nvSpPr>
        <p:spPr>
          <a:xfrm>
            <a:off x="366850" y="1032198"/>
            <a:ext cx="11458300" cy="842276"/>
          </a:xfrm>
        </p:spPr>
        <p:txBody>
          <a:bodyPr anchor="b"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141DB5-2908-C944-870F-A5CCB3A769B3}"/>
              </a:ext>
            </a:extLst>
          </p:cNvPr>
          <p:cNvSpPr>
            <a:spLocks noGrp="1"/>
          </p:cNvSpPr>
          <p:nvPr>
            <p:ph sz="half" idx="1"/>
          </p:nvPr>
        </p:nvSpPr>
        <p:spPr>
          <a:xfrm>
            <a:off x="36685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C7B2EDF4-EB6F-2145-88C2-B177DB4C6BA9}"/>
              </a:ext>
            </a:extLst>
          </p:cNvPr>
          <p:cNvSpPr>
            <a:spLocks noGrp="1"/>
          </p:cNvSpPr>
          <p:nvPr>
            <p:ph sz="half" idx="2"/>
          </p:nvPr>
        </p:nvSpPr>
        <p:spPr>
          <a:xfrm>
            <a:off x="617220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03/09/2024</a:t>
            </a:fld>
            <a:endParaRPr lang="en-US"/>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8" name="Straight Connector 7">
            <a:extLst>
              <a:ext uri="{FF2B5EF4-FFF2-40B4-BE49-F238E27FC236}">
                <a16:creationId xmlns:a16="http://schemas.microsoft.com/office/drawing/2014/main" id="{B659460B-F1C8-6A44-941D-F2D47060B8BC}"/>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3008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0BBA8-447A-C44F-8686-C88C7A833EEF}"/>
              </a:ext>
            </a:extLst>
          </p:cNvPr>
          <p:cNvSpPr>
            <a:spLocks noGrp="1"/>
          </p:cNvSpPr>
          <p:nvPr>
            <p:ph type="title" hasCustomPrompt="1"/>
          </p:nvPr>
        </p:nvSpPr>
        <p:spPr>
          <a:xfrm>
            <a:off x="366850" y="1032198"/>
            <a:ext cx="11458300" cy="842276"/>
          </a:xfrm>
        </p:spPr>
        <p:txBody>
          <a:bodyPr anchor="b"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141DB5-2908-C944-870F-A5CCB3A769B3}"/>
              </a:ext>
            </a:extLst>
          </p:cNvPr>
          <p:cNvSpPr>
            <a:spLocks noGrp="1"/>
          </p:cNvSpPr>
          <p:nvPr>
            <p:ph sz="half" idx="1"/>
          </p:nvPr>
        </p:nvSpPr>
        <p:spPr>
          <a:xfrm>
            <a:off x="36685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03/09/2024</a:t>
            </a:fld>
            <a:endParaRPr lang="en-US"/>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8" name="Straight Connector 7">
            <a:extLst>
              <a:ext uri="{FF2B5EF4-FFF2-40B4-BE49-F238E27FC236}">
                <a16:creationId xmlns:a16="http://schemas.microsoft.com/office/drawing/2014/main" id="{B659460B-F1C8-6A44-941D-F2D47060B8BC}"/>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Picture Placeholder 11">
            <a:extLst>
              <a:ext uri="{FF2B5EF4-FFF2-40B4-BE49-F238E27FC236}">
                <a16:creationId xmlns:a16="http://schemas.microsoft.com/office/drawing/2014/main" id="{3E63F042-2F27-FD47-AD7A-5758C9D742E7}"/>
              </a:ext>
            </a:extLst>
          </p:cNvPr>
          <p:cNvSpPr>
            <a:spLocks noGrp="1"/>
          </p:cNvSpPr>
          <p:nvPr>
            <p:ph type="pic" sz="quarter" idx="13"/>
          </p:nvPr>
        </p:nvSpPr>
        <p:spPr>
          <a:xfrm>
            <a:off x="6172200" y="2017292"/>
            <a:ext cx="5652950" cy="4145404"/>
          </a:xfrm>
        </p:spPr>
        <p:txBody>
          <a:bodyPr/>
          <a:lstStyle/>
          <a:p>
            <a:endParaRPr lang="en-US"/>
          </a:p>
        </p:txBody>
      </p:sp>
      <p:pic>
        <p:nvPicPr>
          <p:cNvPr id="10" name="Graphic 9">
            <a:extLst>
              <a:ext uri="{FF2B5EF4-FFF2-40B4-BE49-F238E27FC236}">
                <a16:creationId xmlns:a16="http://schemas.microsoft.com/office/drawing/2014/main" id="{A14D38A7-40DB-294A-BD57-118281AE7A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19800" y="5248836"/>
            <a:ext cx="6172200" cy="1132367"/>
          </a:xfrm>
          <a:prstGeom prst="rect">
            <a:avLst/>
          </a:prstGeom>
        </p:spPr>
      </p:pic>
    </p:spTree>
    <p:extLst>
      <p:ext uri="{BB962C8B-B14F-4D97-AF65-F5344CB8AC3E}">
        <p14:creationId xmlns:p14="http://schemas.microsoft.com/office/powerpoint/2010/main" val="2915579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5FADD0-948E-2E4D-8166-8630AC059B18}"/>
              </a:ext>
            </a:extLst>
          </p:cNvPr>
          <p:cNvSpPr>
            <a:spLocks noGrp="1"/>
          </p:cNvSpPr>
          <p:nvPr>
            <p:ph type="title"/>
          </p:nvPr>
        </p:nvSpPr>
        <p:spPr>
          <a:xfrm>
            <a:off x="366850" y="1031292"/>
            <a:ext cx="11458300" cy="842276"/>
          </a:xfrm>
          <a:prstGeom prst="rect">
            <a:avLst/>
          </a:prstGeom>
        </p:spPr>
        <p:txBody>
          <a:bodyPr vert="horz" lIns="91440" tIns="45720" rIns="91440" bIns="45720" rtlCol="0" anchor="b"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4E72FA5A-445C-4C4C-984F-8E925BF0AC91}"/>
              </a:ext>
            </a:extLst>
          </p:cNvPr>
          <p:cNvSpPr>
            <a:spLocks noGrp="1"/>
          </p:cNvSpPr>
          <p:nvPr>
            <p:ph type="body" idx="1"/>
          </p:nvPr>
        </p:nvSpPr>
        <p:spPr>
          <a:xfrm>
            <a:off x="366850" y="2008505"/>
            <a:ext cx="11458300" cy="4136263"/>
          </a:xfrm>
          <a:prstGeom prst="rect">
            <a:avLst/>
          </a:prstGeom>
        </p:spPr>
        <p:txBody>
          <a:bodyPr vert="horz" lIns="91440" tIns="45720" rIns="91440" bIns="4572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0A2B46A2-77C7-DF4C-8D1D-32C2256F43DD}"/>
              </a:ext>
            </a:extLst>
          </p:cNvPr>
          <p:cNvSpPr>
            <a:spLocks noGrp="1"/>
          </p:cNvSpPr>
          <p:nvPr>
            <p:ph type="dt" sz="half" idx="2"/>
          </p:nvPr>
        </p:nvSpPr>
        <p:spPr>
          <a:xfrm>
            <a:off x="366850" y="6450620"/>
            <a:ext cx="2743200" cy="365125"/>
          </a:xfrm>
          <a:prstGeom prst="rect">
            <a:avLst/>
          </a:prstGeom>
        </p:spPr>
        <p:txBody>
          <a:bodyPr vert="horz" lIns="91440" tIns="45720" rIns="91440" bIns="45720" rtlCol="0" anchor="ctr"/>
          <a:lstStyle>
            <a:lvl1pPr algn="l">
              <a:defRPr sz="800">
                <a:solidFill>
                  <a:schemeClr val="bg1">
                    <a:lumMod val="75000"/>
                  </a:schemeClr>
                </a:solidFill>
                <a:latin typeface="Arial" panose="020B0604020202020204" pitchFamily="34" charset="0"/>
                <a:cs typeface="Arial" panose="020B0604020202020204" pitchFamily="34" charset="0"/>
              </a:defRPr>
            </a:lvl1pPr>
          </a:lstStyle>
          <a:p>
            <a:fld id="{0A1A0663-5F6E-FA48-86B0-FB592E17755D}" type="datetime1">
              <a:rPr lang="en-GB" smtClean="0"/>
              <a:pPr/>
              <a:t>03/09/2024</a:t>
            </a:fld>
            <a:endParaRPr lang="en-US"/>
          </a:p>
        </p:txBody>
      </p:sp>
      <p:sp>
        <p:nvSpPr>
          <p:cNvPr id="5" name="Footer Placeholder 4">
            <a:extLst>
              <a:ext uri="{FF2B5EF4-FFF2-40B4-BE49-F238E27FC236}">
                <a16:creationId xmlns:a16="http://schemas.microsoft.com/office/drawing/2014/main" id="{40A9F296-8AD1-C245-B261-EFF96F030892}"/>
              </a:ext>
            </a:extLst>
          </p:cNvPr>
          <p:cNvSpPr>
            <a:spLocks noGrp="1"/>
          </p:cNvSpPr>
          <p:nvPr>
            <p:ph type="ftr" sz="quarter" idx="3"/>
          </p:nvPr>
        </p:nvSpPr>
        <p:spPr>
          <a:xfrm>
            <a:off x="4038600" y="6450620"/>
            <a:ext cx="4114800" cy="365125"/>
          </a:xfrm>
          <a:prstGeom prst="rect">
            <a:avLst/>
          </a:prstGeom>
        </p:spPr>
        <p:txBody>
          <a:bodyPr vert="horz" lIns="91440" tIns="45720" rIns="91440" bIns="45720" rtlCol="0" anchor="ctr"/>
          <a:lstStyle>
            <a:lvl1pPr algn="ctr">
              <a:defRPr sz="800">
                <a:solidFill>
                  <a:schemeClr val="bg1">
                    <a:lumMod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1AB25F4A-C3E2-9945-995F-CE40CC35196D}"/>
              </a:ext>
            </a:extLst>
          </p:cNvPr>
          <p:cNvSpPr>
            <a:spLocks noGrp="1"/>
          </p:cNvSpPr>
          <p:nvPr>
            <p:ph type="sldNum" sz="quarter" idx="4"/>
          </p:nvPr>
        </p:nvSpPr>
        <p:spPr>
          <a:xfrm>
            <a:off x="9081950" y="6450620"/>
            <a:ext cx="2743200" cy="365125"/>
          </a:xfrm>
          <a:prstGeom prst="rect">
            <a:avLst/>
          </a:prstGeom>
        </p:spPr>
        <p:txBody>
          <a:bodyPr vert="horz" lIns="91440" tIns="45720" rIns="91440" bIns="45720" rtlCol="0" anchor="ctr"/>
          <a:lstStyle>
            <a:lvl1pPr algn="r">
              <a:defRPr sz="800">
                <a:solidFill>
                  <a:schemeClr val="bg1"/>
                </a:solidFill>
                <a:latin typeface="Arial" panose="020B0604020202020204" pitchFamily="34" charset="0"/>
                <a:cs typeface="Arial" panose="020B0604020202020204" pitchFamily="34" charset="0"/>
              </a:defRPr>
            </a:lvl1pPr>
          </a:lstStyle>
          <a:p>
            <a:fld id="{C53DD674-0FE8-9A43-90ED-815A93F2FBA3}" type="slidenum">
              <a:rPr lang="en-US" smtClean="0"/>
              <a:pPr/>
              <a:t>‹#›</a:t>
            </a:fld>
            <a:endParaRPr lang="en-US"/>
          </a:p>
        </p:txBody>
      </p:sp>
    </p:spTree>
    <p:extLst>
      <p:ext uri="{BB962C8B-B14F-4D97-AF65-F5344CB8AC3E}">
        <p14:creationId xmlns:p14="http://schemas.microsoft.com/office/powerpoint/2010/main" val="1700017219"/>
      </p:ext>
    </p:extLst>
  </p:cSld>
  <p:clrMap bg1="lt1" tx1="dk1" bg2="lt2" tx2="dk2" accent1="accent1" accent2="accent2" accent3="accent3" accent4="accent4" accent5="accent5" accent6="accent6" hlink="hlink" folHlink="folHlink"/>
  <p:sldLayoutIdLst>
    <p:sldLayoutId id="2147483721" r:id="rId1"/>
    <p:sldLayoutId id="2147483734" r:id="rId2"/>
    <p:sldLayoutId id="2147483732" r:id="rId3"/>
    <p:sldLayoutId id="2147483733" r:id="rId4"/>
    <p:sldLayoutId id="2147483737" r:id="rId5"/>
    <p:sldLayoutId id="2147483736" r:id="rId6"/>
    <p:sldLayoutId id="2147483722" r:id="rId7"/>
    <p:sldLayoutId id="2147483724" r:id="rId8"/>
    <p:sldLayoutId id="2147483735" r:id="rId9"/>
    <p:sldLayoutId id="2147483725" r:id="rId10"/>
    <p:sldLayoutId id="2147483726" r:id="rId11"/>
    <p:sldLayoutId id="2147483738" r:id="rId12"/>
    <p:sldLayoutId id="2147483727" r:id="rId13"/>
    <p:sldLayoutId id="2147483728" r:id="rId14"/>
    <p:sldLayoutId id="2147483729" r:id="rId15"/>
  </p:sldLayoutIdLst>
  <p:hf hdr="0" ftr="0"/>
  <p:txStyles>
    <p:titleStyle>
      <a:lvl1pPr algn="l" defTabSz="914400" rtl="0" eaLnBrk="1" latinLnBrk="0" hangingPunct="1">
        <a:lnSpc>
          <a:spcPct val="90000"/>
        </a:lnSpc>
        <a:spcBef>
          <a:spcPct val="0"/>
        </a:spcBef>
        <a:buNone/>
        <a:defRPr sz="3200" kern="1200">
          <a:solidFill>
            <a:srgbClr val="4F2683"/>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4F2683"/>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4F2683"/>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C782577-2360-4581-9C1F-A4F26734548C}"/>
              </a:ext>
            </a:extLst>
          </p:cNvPr>
          <p:cNvSpPr>
            <a:spLocks noChangeArrowheads="1"/>
          </p:cNvSpPr>
          <p:nvPr/>
        </p:nvSpPr>
        <p:spPr bwMode="auto">
          <a:xfrm>
            <a:off x="3810000" y="3013075"/>
            <a:ext cx="4572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a:t> </a:t>
            </a:r>
          </a:p>
          <a:p>
            <a:pPr eaLnBrk="1" hangingPunct="1"/>
            <a:endParaRPr lang="en-GB" altLang="en-US"/>
          </a:p>
        </p:txBody>
      </p:sp>
      <p:sp>
        <p:nvSpPr>
          <p:cNvPr id="2" name="Title 1">
            <a:extLst>
              <a:ext uri="{FF2B5EF4-FFF2-40B4-BE49-F238E27FC236}">
                <a16:creationId xmlns:a16="http://schemas.microsoft.com/office/drawing/2014/main" id="{0C5F2838-DDA2-4D65-9901-F04927F9EB28}"/>
              </a:ext>
            </a:extLst>
          </p:cNvPr>
          <p:cNvSpPr>
            <a:spLocks noGrp="1"/>
          </p:cNvSpPr>
          <p:nvPr>
            <p:ph type="ctrTitle"/>
          </p:nvPr>
        </p:nvSpPr>
        <p:spPr>
          <a:xfrm>
            <a:off x="1524000" y="1008338"/>
            <a:ext cx="9144000" cy="2387600"/>
          </a:xfrm>
        </p:spPr>
        <p:txBody>
          <a:bodyPr/>
          <a:lstStyle/>
          <a:p>
            <a:pPr eaLnBrk="1" hangingPunct="1"/>
            <a:r>
              <a:rPr lang="en-GB" altLang="en-US" sz="4800" b="1" dirty="0"/>
              <a:t>Strategic Oversight Framework Update </a:t>
            </a:r>
            <a:endParaRPr lang="en-GB" dirty="0"/>
          </a:p>
        </p:txBody>
      </p:sp>
      <p:sp>
        <p:nvSpPr>
          <p:cNvPr id="3" name="Subtitle 2">
            <a:extLst>
              <a:ext uri="{FF2B5EF4-FFF2-40B4-BE49-F238E27FC236}">
                <a16:creationId xmlns:a16="http://schemas.microsoft.com/office/drawing/2014/main" id="{B010166C-ADAC-484A-BB0C-FB3DE484EE48}"/>
              </a:ext>
            </a:extLst>
          </p:cNvPr>
          <p:cNvSpPr>
            <a:spLocks noGrp="1"/>
          </p:cNvSpPr>
          <p:nvPr>
            <p:ph type="subTitle" idx="1"/>
          </p:nvPr>
        </p:nvSpPr>
        <p:spPr/>
        <p:txBody>
          <a:bodyPr/>
          <a:lstStyle/>
          <a:p>
            <a:pPr algn="ctr" eaLnBrk="1" hangingPunct="1"/>
            <a:r>
              <a:rPr lang="en-GB" altLang="en-US" sz="3200" b="1" dirty="0"/>
              <a:t>Non Executive Directors</a:t>
            </a:r>
          </a:p>
          <a:p>
            <a:pPr algn="ctr" eaLnBrk="1" hangingPunct="1"/>
            <a:r>
              <a:rPr lang="en-GB" altLang="en-US" sz="2400" b="1" dirty="0"/>
              <a:t>Council of Governors, 17</a:t>
            </a:r>
            <a:r>
              <a:rPr lang="en-GB" altLang="en-US" sz="2400" b="1" baseline="30000" dirty="0"/>
              <a:t>th</a:t>
            </a:r>
            <a:r>
              <a:rPr lang="en-GB" altLang="en-US" sz="2400" b="1" dirty="0"/>
              <a:t> September 2024</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Operational Effectiveness</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Claudette Elliott, Integrated Performance Committee Chair</a:t>
            </a:r>
            <a:endParaRPr lang="en-GB" altLang="en-US" sz="1600" b="1" dirty="0"/>
          </a:p>
        </p:txBody>
      </p:sp>
      <p:sp>
        <p:nvSpPr>
          <p:cNvPr id="5" name="TextBox 4">
            <a:extLst>
              <a:ext uri="{FF2B5EF4-FFF2-40B4-BE49-F238E27FC236}">
                <a16:creationId xmlns:a16="http://schemas.microsoft.com/office/drawing/2014/main" id="{FDC0F3DB-8561-E20B-5BAF-CB9B31DAC6C1}"/>
              </a:ext>
            </a:extLst>
          </p:cNvPr>
          <p:cNvSpPr txBox="1"/>
          <p:nvPr/>
        </p:nvSpPr>
        <p:spPr>
          <a:xfrm>
            <a:off x="452063" y="1777429"/>
            <a:ext cx="5404207" cy="4629922"/>
          </a:xfrm>
          <a:prstGeom prst="rect">
            <a:avLst/>
          </a:prstGeom>
          <a:noFill/>
        </p:spPr>
        <p:txBody>
          <a:bodyPr wrap="square" rtlCol="0">
            <a:spAutoFit/>
          </a:bodyPr>
          <a:lstStyle/>
          <a:p>
            <a:pPr>
              <a:lnSpc>
                <a:spcPct val="114000"/>
              </a:lnSpc>
            </a:pPr>
            <a:r>
              <a:rPr lang="en-GB" sz="1600" b="1" dirty="0">
                <a:solidFill>
                  <a:schemeClr val="accent1"/>
                </a:solidFill>
              </a:rPr>
              <a:t>SOF Performance Key Messages:</a:t>
            </a:r>
          </a:p>
          <a:p>
            <a:pPr marL="171450" indent="-171450">
              <a:lnSpc>
                <a:spcPct val="114000"/>
              </a:lnSpc>
              <a:buFont typeface="Arial" panose="020B0604020202020204" pitchFamily="34" charset="0"/>
              <a:buChar char="•"/>
            </a:pPr>
            <a:r>
              <a:rPr lang="en-GB" sz="1200" dirty="0"/>
              <a:t>At the end of Q1, we saw 6 standards showing below the national KPI or variance from plan. It should be noted all of these are expected against historic trends and workforce pressures. There are Recovery Plans and mitigations in place across all of these indicators and they are monitored closely against any clinical risk.</a:t>
            </a:r>
          </a:p>
          <a:p>
            <a:pPr marL="171450" indent="-171450">
              <a:lnSpc>
                <a:spcPct val="114000"/>
              </a:lnSpc>
              <a:buFont typeface="Arial" panose="020B0604020202020204" pitchFamily="34" charset="0"/>
              <a:buChar char="•"/>
            </a:pPr>
            <a:r>
              <a:rPr lang="en-GB" sz="1200" dirty="0"/>
              <a:t>Elective activity in month was above plan for the Trust and year to date we have continued to deliver all of our core capacity through Theatres. </a:t>
            </a:r>
          </a:p>
          <a:p>
            <a:pPr marL="171450" indent="-171450">
              <a:lnSpc>
                <a:spcPct val="114000"/>
              </a:lnSpc>
              <a:buFont typeface="Arial" panose="020B0604020202020204" pitchFamily="34" charset="0"/>
              <a:buChar char="•"/>
            </a:pPr>
            <a:r>
              <a:rPr lang="en-GB" sz="1200" dirty="0"/>
              <a:t>Cancer Performance is reported a month in arrears and all Cancer standards continued to be challenged by workforce pressures. </a:t>
            </a:r>
          </a:p>
          <a:p>
            <a:pPr marL="171450" indent="-171450">
              <a:lnSpc>
                <a:spcPct val="114000"/>
              </a:lnSpc>
              <a:buFont typeface="Arial" panose="020B0604020202020204" pitchFamily="34" charset="0"/>
              <a:buChar char="•"/>
            </a:pPr>
            <a:r>
              <a:rPr lang="en-GB" sz="1200" dirty="0"/>
              <a:t>In May FDT, 31 day and 62 day were non compliant to the national targets, however no clinical risk has been identified due to wait times and both the 31 and 62 day standards are showing positive trajectories of improvement. </a:t>
            </a:r>
          </a:p>
          <a:p>
            <a:pPr marL="171450" indent="-171450">
              <a:lnSpc>
                <a:spcPct val="114000"/>
              </a:lnSpc>
              <a:buFont typeface="Arial" panose="020B0604020202020204" pitchFamily="34" charset="0"/>
              <a:buChar char="•"/>
            </a:pPr>
            <a:r>
              <a:rPr lang="en-GB" sz="1200" dirty="0"/>
              <a:t>We maintain a clear and consistent focus on long waiters, with the 65 and 52 week waiters being monitored weekly by the Divisional teams. </a:t>
            </a:r>
          </a:p>
          <a:p>
            <a:pPr marL="171450" indent="-171450">
              <a:lnSpc>
                <a:spcPct val="114000"/>
              </a:lnSpc>
              <a:buFont typeface="Arial" panose="020B0604020202020204" pitchFamily="34" charset="0"/>
              <a:buChar char="•"/>
            </a:pPr>
            <a:r>
              <a:rPr lang="en-GB" sz="1200" dirty="0"/>
              <a:t>The Surgery long waiter position remains a risk across the pressured cardiac service lines. </a:t>
            </a:r>
          </a:p>
          <a:p>
            <a:pPr marL="171450" indent="-171450">
              <a:lnSpc>
                <a:spcPct val="114000"/>
              </a:lnSpc>
              <a:buFont typeface="Arial" panose="020B0604020202020204" pitchFamily="34" charset="0"/>
              <a:buChar char="•"/>
            </a:pPr>
            <a:r>
              <a:rPr lang="en-GB" sz="1200" dirty="0"/>
              <a:t>DM01 (Diagnostics) remains fairly static with a focus on waits above 13 weeks, recovery is expected to run on in to the financial year with known risks to performance being Cardiac MRI.</a:t>
            </a:r>
          </a:p>
          <a:p>
            <a:pPr marL="285750" indent="-285750">
              <a:lnSpc>
                <a:spcPct val="114000"/>
              </a:lnSpc>
              <a:buFont typeface="Arial" panose="020B0604020202020204" pitchFamily="34" charset="0"/>
              <a:buChar char="•"/>
            </a:pPr>
            <a:endParaRPr lang="en-GB" sz="1600" dirty="0"/>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D7C83C5-72AA-44F4-A729-B5E890C65D96}"/>
              </a:ext>
            </a:extLst>
          </p:cNvPr>
          <p:cNvSpPr txBox="1"/>
          <p:nvPr/>
        </p:nvSpPr>
        <p:spPr>
          <a:xfrm>
            <a:off x="6501830" y="1777429"/>
            <a:ext cx="5404207" cy="4772973"/>
          </a:xfrm>
          <a:prstGeom prst="rect">
            <a:avLst/>
          </a:prstGeom>
          <a:noFill/>
          <a:ln>
            <a:solidFill>
              <a:schemeClr val="accent1"/>
            </a:solidFill>
          </a:ln>
        </p:spPr>
        <p:txBody>
          <a:bodyPr wrap="square" rtlCol="0">
            <a:spAutoFit/>
          </a:bodyPr>
          <a:lstStyle/>
          <a:p>
            <a:pPr>
              <a:lnSpc>
                <a:spcPct val="114000"/>
              </a:lnSpc>
            </a:pPr>
            <a:r>
              <a:rPr lang="en-GB" sz="1600" b="1" dirty="0">
                <a:solidFill>
                  <a:schemeClr val="accent1"/>
                </a:solidFill>
              </a:rPr>
              <a:t>Integrated Performance Committee Update:</a:t>
            </a:r>
          </a:p>
          <a:p>
            <a:pPr marL="285750" indent="-285750">
              <a:lnSpc>
                <a:spcPct val="114000"/>
              </a:lnSpc>
              <a:buFont typeface="Arial" panose="020B0604020202020204" pitchFamily="34" charset="0"/>
              <a:buChar char="•"/>
            </a:pPr>
            <a:r>
              <a:rPr lang="en-GB" sz="1400" dirty="0"/>
              <a:t>SOF report presented and discussed, committee members provided constructive and supportive  challenge. Areas of concern clearly articulated with detailed mitigations and recovery plans in place.  </a:t>
            </a:r>
          </a:p>
          <a:p>
            <a:pPr marL="285750" indent="-285750">
              <a:lnSpc>
                <a:spcPct val="114000"/>
              </a:lnSpc>
              <a:buFont typeface="Arial" panose="020B0604020202020204" pitchFamily="34" charset="0"/>
              <a:buChar char="•"/>
            </a:pPr>
            <a:r>
              <a:rPr lang="en-GB" sz="1400" dirty="0"/>
              <a:t>All indicators continue to be monitored with divisional teams taking a proactive approach, in taking forward, mitigations and recovery plans. Updates provided through weekly and monthly Finance &amp; Performance Group as well as Operational Board.</a:t>
            </a:r>
          </a:p>
          <a:p>
            <a:pPr marL="285750" indent="-285750">
              <a:lnSpc>
                <a:spcPct val="114000"/>
              </a:lnSpc>
              <a:buFont typeface="Arial" panose="020B0604020202020204" pitchFamily="34" charset="0"/>
              <a:buChar char="•"/>
            </a:pPr>
            <a:r>
              <a:rPr lang="en-GB" sz="1400" dirty="0"/>
              <a:t>Activity continues to be monitored weekly, with increased data being reviewed to understand case mix and non elective demand.</a:t>
            </a:r>
          </a:p>
          <a:p>
            <a:pPr marL="285750" indent="-285750">
              <a:lnSpc>
                <a:spcPct val="114000"/>
              </a:lnSpc>
              <a:buFont typeface="Arial" panose="020B0604020202020204" pitchFamily="34" charset="0"/>
              <a:buChar char="•"/>
            </a:pPr>
            <a:r>
              <a:rPr lang="en-GB" sz="1400" dirty="0"/>
              <a:t>Overall Waiting List Size decreased in June from the May spike and is being reviewed by the Divisions for key areas of concern</a:t>
            </a:r>
          </a:p>
          <a:p>
            <a:pPr marL="285750" indent="-285750">
              <a:lnSpc>
                <a:spcPct val="114000"/>
              </a:lnSpc>
              <a:buFont typeface="Arial" panose="020B0604020202020204" pitchFamily="34" charset="0"/>
              <a:buChar char="•"/>
            </a:pPr>
            <a:r>
              <a:rPr lang="en-GB" sz="1400" dirty="0"/>
              <a:t>Workforce risks remain across Radiology, Cancer and Long waiters.  </a:t>
            </a:r>
          </a:p>
          <a:p>
            <a:pPr marL="285750" indent="-285750">
              <a:lnSpc>
                <a:spcPct val="114000"/>
              </a:lnSpc>
              <a:buFont typeface="Arial" panose="020B0604020202020204" pitchFamily="34" charset="0"/>
              <a:buChar char="•"/>
            </a:pPr>
            <a:endParaRPr lang="en-GB" sz="1400" dirty="0"/>
          </a:p>
          <a:p>
            <a:pPr>
              <a:lnSpc>
                <a:spcPct val="114000"/>
              </a:lnSpc>
            </a:pPr>
            <a:r>
              <a:rPr lang="en-GB" sz="1400" dirty="0"/>
              <a:t> </a:t>
            </a:r>
          </a:p>
        </p:txBody>
      </p:sp>
    </p:spTree>
    <p:extLst>
      <p:ext uri="{BB962C8B-B14F-4D97-AF65-F5344CB8AC3E}">
        <p14:creationId xmlns:p14="http://schemas.microsoft.com/office/powerpoint/2010/main" val="4130272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Quality and Safety</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Nick Brooks, Quality Committee Chair</a:t>
            </a:r>
            <a:endParaRPr lang="en-GB" altLang="en-US" sz="1600" b="1" dirty="0"/>
          </a:p>
        </p:txBody>
      </p:sp>
      <p:sp>
        <p:nvSpPr>
          <p:cNvPr id="5" name="TextBox 4">
            <a:extLst>
              <a:ext uri="{FF2B5EF4-FFF2-40B4-BE49-F238E27FC236}">
                <a16:creationId xmlns:a16="http://schemas.microsoft.com/office/drawing/2014/main" id="{FDC0F3DB-8561-E20B-5BAF-CB9B31DAC6C1}"/>
              </a:ext>
            </a:extLst>
          </p:cNvPr>
          <p:cNvSpPr txBox="1"/>
          <p:nvPr/>
        </p:nvSpPr>
        <p:spPr>
          <a:xfrm>
            <a:off x="452063" y="1777429"/>
            <a:ext cx="5404207" cy="3545073"/>
          </a:xfrm>
          <a:prstGeom prst="rect">
            <a:avLst/>
          </a:prstGeom>
          <a:noFill/>
        </p:spPr>
        <p:txBody>
          <a:bodyPr wrap="square" rtlCol="0">
            <a:spAutoFit/>
          </a:bodyPr>
          <a:lstStyle/>
          <a:p>
            <a:pPr>
              <a:lnSpc>
                <a:spcPct val="114000"/>
              </a:lnSpc>
            </a:pPr>
            <a:r>
              <a:rPr lang="en-GB" sz="1600" b="1" dirty="0">
                <a:solidFill>
                  <a:schemeClr val="accent1"/>
                </a:solidFill>
              </a:rPr>
              <a:t>SOF Performance Key Messages:</a:t>
            </a:r>
          </a:p>
          <a:p>
            <a:pPr>
              <a:lnSpc>
                <a:spcPct val="114000"/>
              </a:lnSpc>
            </a:pPr>
            <a:r>
              <a:rPr lang="en-GB" sz="1400" dirty="0"/>
              <a:t>Good performance/below target with favourable trend:</a:t>
            </a:r>
          </a:p>
          <a:p>
            <a:pPr marL="742950" lvl="1" indent="-285750">
              <a:lnSpc>
                <a:spcPct val="114000"/>
              </a:lnSpc>
              <a:buFont typeface="Arial" panose="020B0604020202020204" pitchFamily="34" charset="0"/>
              <a:buChar char="•"/>
            </a:pPr>
            <a:r>
              <a:rPr lang="en-GB" sz="1400" dirty="0">
                <a:solidFill>
                  <a:schemeClr val="bg1">
                    <a:lumMod val="50000"/>
                  </a:schemeClr>
                </a:solidFill>
              </a:rPr>
              <a:t>Sepsis</a:t>
            </a:r>
          </a:p>
          <a:p>
            <a:pPr marL="742950" lvl="1" indent="-285750">
              <a:lnSpc>
                <a:spcPct val="114000"/>
              </a:lnSpc>
              <a:buFont typeface="Arial" panose="020B0604020202020204" pitchFamily="34" charset="0"/>
              <a:buChar char="•"/>
            </a:pPr>
            <a:r>
              <a:rPr lang="en-GB" sz="1400" dirty="0">
                <a:solidFill>
                  <a:schemeClr val="bg1">
                    <a:lumMod val="50000"/>
                  </a:schemeClr>
                </a:solidFill>
              </a:rPr>
              <a:t>Complaints/serious incidents/never events</a:t>
            </a:r>
          </a:p>
          <a:p>
            <a:pPr marL="742950" lvl="1" indent="-285750">
              <a:lnSpc>
                <a:spcPct val="114000"/>
              </a:lnSpc>
              <a:buFont typeface="Arial" panose="020B0604020202020204" pitchFamily="34" charset="0"/>
              <a:buChar char="•"/>
            </a:pPr>
            <a:r>
              <a:rPr lang="en-GB" sz="1400" dirty="0">
                <a:solidFill>
                  <a:schemeClr val="bg1">
                    <a:lumMod val="50000"/>
                  </a:schemeClr>
                </a:solidFill>
              </a:rPr>
              <a:t>Pressure ulcers</a:t>
            </a:r>
          </a:p>
          <a:p>
            <a:pPr marL="742950" lvl="1" indent="-285750">
              <a:lnSpc>
                <a:spcPct val="114000"/>
              </a:lnSpc>
              <a:buFont typeface="Arial" panose="020B0604020202020204" pitchFamily="34" charset="0"/>
              <a:buChar char="•"/>
            </a:pPr>
            <a:r>
              <a:rPr lang="en-GB" sz="1400" dirty="0">
                <a:solidFill>
                  <a:schemeClr val="bg1">
                    <a:lumMod val="50000"/>
                  </a:schemeClr>
                </a:solidFill>
              </a:rPr>
              <a:t>Dementia and delirium</a:t>
            </a:r>
          </a:p>
          <a:p>
            <a:pPr marL="742950" lvl="1" indent="-285750">
              <a:lnSpc>
                <a:spcPct val="114000"/>
              </a:lnSpc>
              <a:buFont typeface="Arial" panose="020B0604020202020204" pitchFamily="34" charset="0"/>
              <a:buChar char="•"/>
            </a:pPr>
            <a:r>
              <a:rPr lang="en-GB" sz="1400" b="1" dirty="0"/>
              <a:t>Family and friends</a:t>
            </a:r>
          </a:p>
          <a:p>
            <a:pPr marL="742950" lvl="1" indent="-285750">
              <a:lnSpc>
                <a:spcPct val="114000"/>
              </a:lnSpc>
              <a:buFont typeface="Arial" panose="020B0604020202020204" pitchFamily="34" charset="0"/>
              <a:buChar char="•"/>
            </a:pPr>
            <a:r>
              <a:rPr lang="en-GB" sz="1400" b="1" dirty="0"/>
              <a:t>Discharge summaries</a:t>
            </a:r>
          </a:p>
          <a:p>
            <a:pPr marL="742950" lvl="1" indent="-285750">
              <a:lnSpc>
                <a:spcPct val="114000"/>
              </a:lnSpc>
              <a:buFont typeface="Arial" panose="020B0604020202020204" pitchFamily="34" charset="0"/>
              <a:buChar char="•"/>
            </a:pPr>
            <a:r>
              <a:rPr lang="en-GB" sz="1400" dirty="0">
                <a:solidFill>
                  <a:schemeClr val="tx1">
                    <a:lumMod val="75000"/>
                    <a:lumOff val="25000"/>
                  </a:schemeClr>
                </a:solidFill>
              </a:rPr>
              <a:t>Nutrition referrals </a:t>
            </a:r>
          </a:p>
          <a:p>
            <a:pPr marL="742950" lvl="1" indent="-285750">
              <a:lnSpc>
                <a:spcPct val="114000"/>
              </a:lnSpc>
              <a:buFont typeface="Arial" panose="020B0604020202020204" pitchFamily="34" charset="0"/>
              <a:buChar char="•"/>
            </a:pPr>
            <a:r>
              <a:rPr lang="en-GB" sz="1400" b="1" dirty="0"/>
              <a:t>Venous thromboembolism</a:t>
            </a:r>
          </a:p>
          <a:p>
            <a:pPr marL="742950" lvl="1" indent="-285750">
              <a:lnSpc>
                <a:spcPct val="114000"/>
              </a:lnSpc>
              <a:buFont typeface="Arial" panose="020B0604020202020204" pitchFamily="34" charset="0"/>
              <a:buChar char="•"/>
            </a:pPr>
            <a:r>
              <a:rPr lang="en-GB" sz="1400" dirty="0"/>
              <a:t>Radiology alerts</a:t>
            </a:r>
          </a:p>
          <a:p>
            <a:pPr>
              <a:lnSpc>
                <a:spcPct val="114000"/>
              </a:lnSpc>
            </a:pPr>
            <a:endParaRPr lang="en-GB" sz="1400" dirty="0"/>
          </a:p>
          <a:p>
            <a:pPr>
              <a:lnSpc>
                <a:spcPct val="114000"/>
              </a:lnSpc>
            </a:pPr>
            <a:r>
              <a:rPr lang="en-GB" sz="1400" dirty="0"/>
              <a:t>Consistent failure to achieve target:</a:t>
            </a:r>
          </a:p>
          <a:p>
            <a:pPr marL="742950" lvl="1" indent="-285750">
              <a:lnSpc>
                <a:spcPct val="114000"/>
              </a:lnSpc>
              <a:buFont typeface="Arial" panose="020B0604020202020204" pitchFamily="34" charset="0"/>
              <a:buChar char="•"/>
            </a:pPr>
            <a:r>
              <a:rPr lang="en-GB" sz="1400" dirty="0"/>
              <a:t>Primary PCI for heart attack patients</a:t>
            </a:r>
          </a:p>
        </p:txBody>
      </p:sp>
      <p:sp>
        <p:nvSpPr>
          <p:cNvPr id="6" name="TextBox 5">
            <a:extLst>
              <a:ext uri="{FF2B5EF4-FFF2-40B4-BE49-F238E27FC236}">
                <a16:creationId xmlns:a16="http://schemas.microsoft.com/office/drawing/2014/main" id="{85686720-AD2A-D14D-E46F-DF0BA43E29B7}"/>
              </a:ext>
            </a:extLst>
          </p:cNvPr>
          <p:cNvSpPr txBox="1"/>
          <p:nvPr/>
        </p:nvSpPr>
        <p:spPr>
          <a:xfrm>
            <a:off x="6501830" y="1777429"/>
            <a:ext cx="5404207" cy="4805162"/>
          </a:xfrm>
          <a:prstGeom prst="rect">
            <a:avLst/>
          </a:prstGeom>
          <a:noFill/>
          <a:ln>
            <a:solidFill>
              <a:schemeClr val="accent1"/>
            </a:solidFill>
          </a:ln>
        </p:spPr>
        <p:txBody>
          <a:bodyPr wrap="square" rtlCol="0">
            <a:spAutoFit/>
          </a:bodyPr>
          <a:lstStyle/>
          <a:p>
            <a:pPr>
              <a:lnSpc>
                <a:spcPct val="114000"/>
              </a:lnSpc>
            </a:pPr>
            <a:r>
              <a:rPr lang="en-GB" sz="1600" b="1" dirty="0">
                <a:solidFill>
                  <a:schemeClr val="accent1"/>
                </a:solidFill>
              </a:rPr>
              <a:t>Quality Committee Update (July 2024):</a:t>
            </a:r>
          </a:p>
          <a:p>
            <a:pPr marL="285750" indent="-285750">
              <a:lnSpc>
                <a:spcPct val="114000"/>
              </a:lnSpc>
              <a:buFont typeface="Arial" panose="020B0604020202020204" pitchFamily="34" charset="0"/>
              <a:buChar char="•"/>
            </a:pPr>
            <a:r>
              <a:rPr lang="en-GB" sz="1400" dirty="0">
                <a:solidFill>
                  <a:schemeClr val="tx1">
                    <a:lumMod val="75000"/>
                    <a:lumOff val="25000"/>
                  </a:schemeClr>
                </a:solidFill>
              </a:rPr>
              <a:t>CIPs: Quality/Equality impact assessments </a:t>
            </a:r>
          </a:p>
          <a:p>
            <a:pPr marL="285750" indent="-285750">
              <a:lnSpc>
                <a:spcPct val="114000"/>
              </a:lnSpc>
              <a:buFont typeface="Arial" panose="020B0604020202020204" pitchFamily="34" charset="0"/>
              <a:buChar char="•"/>
            </a:pPr>
            <a:r>
              <a:rPr lang="en-GB" sz="1400" b="1" dirty="0"/>
              <a:t>e-consent</a:t>
            </a:r>
          </a:p>
          <a:p>
            <a:pPr marL="285750" indent="-285750">
              <a:lnSpc>
                <a:spcPct val="114000"/>
              </a:lnSpc>
              <a:buFont typeface="Arial" panose="020B0604020202020204" pitchFamily="34" charset="0"/>
              <a:buChar char="•"/>
            </a:pPr>
            <a:r>
              <a:rPr lang="en-GB" sz="1400" b="1" dirty="0"/>
              <a:t>Radiology alerts</a:t>
            </a:r>
          </a:p>
          <a:p>
            <a:pPr marL="285750" indent="-285750">
              <a:lnSpc>
                <a:spcPct val="114000"/>
              </a:lnSpc>
              <a:buFont typeface="Arial" panose="020B0604020202020204" pitchFamily="34" charset="0"/>
              <a:buChar char="•"/>
            </a:pPr>
            <a:r>
              <a:rPr lang="en-GB" sz="1400" dirty="0">
                <a:solidFill>
                  <a:schemeClr val="tx1">
                    <a:lumMod val="75000"/>
                    <a:lumOff val="25000"/>
                  </a:schemeClr>
                </a:solidFill>
              </a:rPr>
              <a:t>Knowsley Place Quality visit</a:t>
            </a:r>
          </a:p>
          <a:p>
            <a:pPr marL="285750" indent="-285750">
              <a:lnSpc>
                <a:spcPct val="114000"/>
              </a:lnSpc>
              <a:buFont typeface="Arial" panose="020B0604020202020204" pitchFamily="34" charset="0"/>
              <a:buChar char="•"/>
            </a:pPr>
            <a:r>
              <a:rPr lang="en-GB" sz="1400" dirty="0">
                <a:solidFill>
                  <a:schemeClr val="tx1">
                    <a:lumMod val="75000"/>
                    <a:lumOff val="25000"/>
                  </a:schemeClr>
                </a:solidFill>
              </a:rPr>
              <a:t>Surgical site infections</a:t>
            </a:r>
          </a:p>
          <a:p>
            <a:pPr marL="285750" indent="-285750">
              <a:lnSpc>
                <a:spcPct val="114000"/>
              </a:lnSpc>
              <a:buFont typeface="Arial" panose="020B0604020202020204" pitchFamily="34" charset="0"/>
              <a:buChar char="•"/>
            </a:pPr>
            <a:r>
              <a:rPr lang="en-GB" sz="1400" b="1" dirty="0"/>
              <a:t>GIRFT update</a:t>
            </a:r>
          </a:p>
          <a:p>
            <a:pPr marL="1200150" lvl="2" indent="-285750">
              <a:lnSpc>
                <a:spcPct val="114000"/>
              </a:lnSpc>
              <a:buFont typeface="Arial" panose="020B0604020202020204" pitchFamily="34" charset="0"/>
              <a:buChar char="•"/>
            </a:pPr>
            <a:r>
              <a:rPr lang="en-GB" sz="1400" b="1" dirty="0"/>
              <a:t>SALT and physiotherapy for stroke patients</a:t>
            </a:r>
          </a:p>
          <a:p>
            <a:pPr marL="1200150" lvl="2" indent="-285750">
              <a:lnSpc>
                <a:spcPct val="114000"/>
              </a:lnSpc>
              <a:buFont typeface="Arial" panose="020B0604020202020204" pitchFamily="34" charset="0"/>
              <a:buChar char="•"/>
            </a:pPr>
            <a:r>
              <a:rPr lang="en-GB" sz="1400" b="1" dirty="0"/>
              <a:t>DOSA</a:t>
            </a:r>
          </a:p>
          <a:p>
            <a:pPr marL="285750" indent="-285750">
              <a:lnSpc>
                <a:spcPct val="114000"/>
              </a:lnSpc>
              <a:buFont typeface="Arial" panose="020B0604020202020204" pitchFamily="34" charset="0"/>
              <a:buChar char="•"/>
            </a:pPr>
            <a:r>
              <a:rPr lang="en-GB" sz="1400" b="1" dirty="0"/>
              <a:t>Resuscitation annual report: </a:t>
            </a:r>
          </a:p>
          <a:p>
            <a:pPr marL="1200150" lvl="2" indent="-285750">
              <a:lnSpc>
                <a:spcPct val="114000"/>
              </a:lnSpc>
              <a:buFont typeface="Arial" panose="020B0604020202020204" pitchFamily="34" charset="0"/>
              <a:buChar char="•"/>
            </a:pPr>
            <a:r>
              <a:rPr lang="en-GB" sz="1400" b="1" dirty="0"/>
              <a:t>training – nursing staff ILS/bespoke for </a:t>
            </a:r>
            <a:r>
              <a:rPr lang="en-GB" sz="1400" b="1" dirty="0" err="1"/>
              <a:t>cath</a:t>
            </a:r>
            <a:r>
              <a:rPr lang="en-GB" sz="1400" b="1" dirty="0"/>
              <a:t> lab staff</a:t>
            </a:r>
          </a:p>
          <a:p>
            <a:pPr marL="1200150" lvl="2" indent="-285750">
              <a:lnSpc>
                <a:spcPct val="114000"/>
              </a:lnSpc>
              <a:buFont typeface="Arial" panose="020B0604020202020204" pitchFamily="34" charset="0"/>
              <a:buChar char="•"/>
            </a:pPr>
            <a:r>
              <a:rPr lang="en-GB" sz="1400" b="1" dirty="0"/>
              <a:t>DNAR orders and ceilings of care</a:t>
            </a:r>
          </a:p>
          <a:p>
            <a:pPr marL="285750" indent="-285750">
              <a:lnSpc>
                <a:spcPct val="114000"/>
              </a:lnSpc>
              <a:buFont typeface="Arial" panose="020B0604020202020204" pitchFamily="34" charset="0"/>
              <a:buChar char="•"/>
            </a:pPr>
            <a:r>
              <a:rPr lang="en-GB" sz="1400" b="1" dirty="0"/>
              <a:t>Mortality Review Group: review of mortality governance</a:t>
            </a:r>
          </a:p>
          <a:p>
            <a:pPr marL="285750" indent="-285750">
              <a:lnSpc>
                <a:spcPct val="114000"/>
              </a:lnSpc>
              <a:buFont typeface="Arial" panose="020B0604020202020204" pitchFamily="34" charset="0"/>
              <a:buChar char="•"/>
            </a:pPr>
            <a:r>
              <a:rPr lang="en-GB" sz="1400" dirty="0"/>
              <a:t>BAF 1: no new or emerging quality risks but potential impact on quality of:</a:t>
            </a:r>
          </a:p>
          <a:p>
            <a:pPr marL="742950" lvl="1" indent="-285750">
              <a:lnSpc>
                <a:spcPct val="114000"/>
              </a:lnSpc>
              <a:buFont typeface="Arial" panose="020B0604020202020204" pitchFamily="34" charset="0"/>
              <a:buChar char="•"/>
            </a:pPr>
            <a:r>
              <a:rPr lang="en-GB" sz="1400" b="1" dirty="0"/>
              <a:t>CMR waiting list</a:t>
            </a:r>
          </a:p>
          <a:p>
            <a:pPr marL="742950" lvl="1" indent="-285750">
              <a:lnSpc>
                <a:spcPct val="114000"/>
              </a:lnSpc>
              <a:buFont typeface="Arial" panose="020B0604020202020204" pitchFamily="34" charset="0"/>
              <a:buChar char="•"/>
            </a:pPr>
            <a:r>
              <a:rPr lang="en-GB" sz="1400" b="1" dirty="0"/>
              <a:t>Elective waiting list</a:t>
            </a:r>
          </a:p>
          <a:p>
            <a:pPr>
              <a:lnSpc>
                <a:spcPct val="114000"/>
              </a:lnSpc>
            </a:pPr>
            <a:r>
              <a:rPr lang="en-GB" sz="1600" dirty="0"/>
              <a:t> </a:t>
            </a:r>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669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Finance</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Claudette Elliott, Integrated Performance Committee Chair</a:t>
            </a:r>
            <a:endParaRPr lang="en-GB" altLang="en-US" sz="1600" b="1" dirty="0"/>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81F725F-7E0C-410A-A129-422F56CC7FCC}"/>
              </a:ext>
            </a:extLst>
          </p:cNvPr>
          <p:cNvSpPr txBox="1"/>
          <p:nvPr/>
        </p:nvSpPr>
        <p:spPr>
          <a:xfrm>
            <a:off x="452063" y="1428108"/>
            <a:ext cx="5404207" cy="5191806"/>
          </a:xfrm>
          <a:prstGeom prst="rect">
            <a:avLst/>
          </a:prstGeom>
          <a:noFill/>
        </p:spPr>
        <p:txBody>
          <a:bodyPr wrap="square" rtlCol="0">
            <a:spAutoFit/>
          </a:bodyPr>
          <a:lstStyle/>
          <a:p>
            <a:pPr>
              <a:lnSpc>
                <a:spcPct val="114000"/>
              </a:lnSpc>
            </a:pPr>
            <a:r>
              <a:rPr lang="en-GB" sz="1600" b="1" dirty="0">
                <a:solidFill>
                  <a:schemeClr val="accent1"/>
                </a:solidFill>
              </a:rPr>
              <a:t>SOF Performance Key Messages:</a:t>
            </a:r>
          </a:p>
          <a:p>
            <a:pPr marL="285750" indent="-285750">
              <a:lnSpc>
                <a:spcPct val="114000"/>
              </a:lnSpc>
              <a:buFont typeface="Arial" panose="020B0604020202020204" pitchFamily="34" charset="0"/>
              <a:buChar char="•"/>
            </a:pPr>
            <a:r>
              <a:rPr lang="en-GB" sz="1300" dirty="0"/>
              <a:t>The Month 3 YTD position is a £2,188k surplus, which is £1,129k lower than plan. </a:t>
            </a:r>
          </a:p>
          <a:p>
            <a:pPr marL="285750" indent="-285750">
              <a:lnSpc>
                <a:spcPct val="114000"/>
              </a:lnSpc>
              <a:buFont typeface="Arial" panose="020B0604020202020204" pitchFamily="34" charset="0"/>
              <a:buChar char="•"/>
            </a:pPr>
            <a:r>
              <a:rPr lang="en-GB" sz="1300" dirty="0"/>
              <a:t>There is some uncertainty over the income associated with elective activity because of uncertainty in the elective recovery target from commissioners. </a:t>
            </a:r>
          </a:p>
          <a:p>
            <a:pPr marL="285750" indent="-285750">
              <a:lnSpc>
                <a:spcPct val="114000"/>
              </a:lnSpc>
              <a:buFont typeface="Arial" panose="020B0604020202020204" pitchFamily="34" charset="0"/>
              <a:buChar char="•"/>
            </a:pPr>
            <a:r>
              <a:rPr lang="en-GB" sz="1300" dirty="0"/>
              <a:t>Our Medicine Division continues to achieve the planned levels of activity agreed at the start of the year. We have seen significant levels of emergency demand resulting in our  Surgery Division having a £410k under-performance against its elective plan. </a:t>
            </a:r>
          </a:p>
          <a:p>
            <a:pPr marL="285750" indent="-285750">
              <a:lnSpc>
                <a:spcPct val="114000"/>
              </a:lnSpc>
              <a:buFont typeface="Arial" panose="020B0604020202020204" pitchFamily="34" charset="0"/>
              <a:buChar char="•"/>
            </a:pPr>
            <a:r>
              <a:rPr lang="en-GB" sz="1300" dirty="0"/>
              <a:t>Delays in the phase 4 expansion of the Targeted Lung Health Check programme have resulted in an income shortfall. </a:t>
            </a:r>
          </a:p>
          <a:p>
            <a:pPr marL="285750" indent="-285750">
              <a:lnSpc>
                <a:spcPct val="114000"/>
              </a:lnSpc>
              <a:buFont typeface="Arial" panose="020B0604020202020204" pitchFamily="34" charset="0"/>
              <a:buChar char="•"/>
            </a:pPr>
            <a:r>
              <a:rPr lang="en-GB" sz="1300" dirty="0"/>
              <a:t>Pay costs are largely in line with budget, albeit with a rise in nursing bank costs in June. </a:t>
            </a:r>
          </a:p>
          <a:p>
            <a:pPr marL="285750" indent="-285750">
              <a:lnSpc>
                <a:spcPct val="114000"/>
              </a:lnSpc>
              <a:buFont typeface="Arial" panose="020B0604020202020204" pitchFamily="34" charset="0"/>
              <a:buChar char="•"/>
            </a:pPr>
            <a:r>
              <a:rPr lang="en-GB" sz="1300" dirty="0"/>
              <a:t>We saw an increase in non-pay budgetary pressures driven by overspends in theatres and </a:t>
            </a:r>
            <a:r>
              <a:rPr lang="en-GB" sz="1300" dirty="0" err="1"/>
              <a:t>cath</a:t>
            </a:r>
            <a:r>
              <a:rPr lang="en-GB" sz="1300" dirty="0"/>
              <a:t> labs, driven in part by emergency surgery activity and higher prices. Drugs price inflation is also contributing to the overspend. These budgetary pressures are being analysed, with mitigations being reviewed. </a:t>
            </a:r>
          </a:p>
          <a:p>
            <a:pPr marL="285750" indent="-285750">
              <a:lnSpc>
                <a:spcPct val="114000"/>
              </a:lnSpc>
              <a:buFont typeface="Arial" panose="020B0604020202020204" pitchFamily="34" charset="0"/>
              <a:buChar char="•"/>
            </a:pPr>
            <a:r>
              <a:rPr lang="en-GB" sz="1300" dirty="0"/>
              <a:t>CIP delivery improved in June, but there remains slippage against the target. </a:t>
            </a:r>
          </a:p>
          <a:p>
            <a:pPr>
              <a:lnSpc>
                <a:spcPct val="114000"/>
              </a:lnSpc>
            </a:pPr>
            <a:endParaRPr lang="en-GB" sz="1600" dirty="0"/>
          </a:p>
        </p:txBody>
      </p:sp>
      <p:sp>
        <p:nvSpPr>
          <p:cNvPr id="9" name="TextBox 8">
            <a:extLst>
              <a:ext uri="{FF2B5EF4-FFF2-40B4-BE49-F238E27FC236}">
                <a16:creationId xmlns:a16="http://schemas.microsoft.com/office/drawing/2014/main" id="{1066F02A-E1DD-4684-9C83-5CF2A6D11D17}"/>
              </a:ext>
            </a:extLst>
          </p:cNvPr>
          <p:cNvSpPr txBox="1"/>
          <p:nvPr/>
        </p:nvSpPr>
        <p:spPr>
          <a:xfrm>
            <a:off x="6501830" y="1777429"/>
            <a:ext cx="5404207" cy="3718197"/>
          </a:xfrm>
          <a:prstGeom prst="rect">
            <a:avLst/>
          </a:prstGeom>
          <a:noFill/>
          <a:ln>
            <a:solidFill>
              <a:schemeClr val="accent1"/>
            </a:solidFill>
          </a:ln>
        </p:spPr>
        <p:txBody>
          <a:bodyPr wrap="square" rtlCol="0">
            <a:spAutoFit/>
          </a:bodyPr>
          <a:lstStyle/>
          <a:p>
            <a:pPr>
              <a:lnSpc>
                <a:spcPct val="114000"/>
              </a:lnSpc>
            </a:pPr>
            <a:r>
              <a:rPr lang="en-GB" sz="1600" b="1" dirty="0">
                <a:solidFill>
                  <a:schemeClr val="accent1"/>
                </a:solidFill>
              </a:rPr>
              <a:t>Integrated Performance Committee Update:</a:t>
            </a:r>
            <a:endParaRPr lang="en-GB" sz="1600" dirty="0"/>
          </a:p>
          <a:p>
            <a:pPr marL="285750" indent="-285750">
              <a:lnSpc>
                <a:spcPct val="114000"/>
              </a:lnSpc>
              <a:buFont typeface="Arial" panose="020B0604020202020204" pitchFamily="34" charset="0"/>
              <a:buChar char="•"/>
            </a:pPr>
            <a:r>
              <a:rPr lang="en-GB" sz="1600" dirty="0"/>
              <a:t>The Trust has a very challenging financial plan in 2024/25. Achieving the Trust's target surplus will be contingent on achieving the CIP target, hitting the activity plan, and ensuring strong fiscal discipline and financial management. </a:t>
            </a:r>
          </a:p>
          <a:p>
            <a:pPr marL="285750" indent="-285750">
              <a:lnSpc>
                <a:spcPct val="114000"/>
              </a:lnSpc>
              <a:buFont typeface="Arial" panose="020B0604020202020204" pitchFamily="34" charset="0"/>
              <a:buChar char="•"/>
            </a:pPr>
            <a:r>
              <a:rPr lang="en-GB" sz="1600" dirty="0"/>
              <a:t>Confirm and Challenge sessions jointly held with Divisions and finance colleagues, where delivery milestones are reviewed. </a:t>
            </a:r>
          </a:p>
          <a:p>
            <a:pPr marL="285750" indent="-285750">
              <a:lnSpc>
                <a:spcPct val="114000"/>
              </a:lnSpc>
              <a:buFont typeface="Arial" panose="020B0604020202020204" pitchFamily="34" charset="0"/>
              <a:buChar char="•"/>
            </a:pPr>
            <a:r>
              <a:rPr lang="en-GB" sz="1600" dirty="0"/>
              <a:t>Constant review and updating of financial plans will need to continue to recover the adverse variance over the remaining months of the year</a:t>
            </a:r>
          </a:p>
          <a:p>
            <a:pPr>
              <a:lnSpc>
                <a:spcPct val="114000"/>
              </a:lnSpc>
            </a:pPr>
            <a:r>
              <a:rPr lang="en-GB" sz="1600" dirty="0"/>
              <a:t> </a:t>
            </a:r>
          </a:p>
        </p:txBody>
      </p:sp>
    </p:spTree>
    <p:extLst>
      <p:ext uri="{BB962C8B-B14F-4D97-AF65-F5344CB8AC3E}">
        <p14:creationId xmlns:p14="http://schemas.microsoft.com/office/powerpoint/2010/main" val="898716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Audit </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John Doyle, Audit Committee Chair</a:t>
            </a:r>
            <a:endParaRPr lang="en-GB" altLang="en-US" sz="1600" b="1" dirty="0"/>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838C891-B942-4BA1-A8ED-C378A635EDC2}"/>
              </a:ext>
            </a:extLst>
          </p:cNvPr>
          <p:cNvSpPr txBox="1"/>
          <p:nvPr/>
        </p:nvSpPr>
        <p:spPr>
          <a:xfrm>
            <a:off x="793376" y="1890462"/>
            <a:ext cx="9708777" cy="4247317"/>
          </a:xfrm>
          <a:prstGeom prst="rect">
            <a:avLst/>
          </a:prstGeom>
          <a:noFill/>
        </p:spPr>
        <p:txBody>
          <a:bodyPr wrap="square">
            <a:spAutoFit/>
          </a:bodyPr>
          <a:lstStyle/>
          <a:p>
            <a:r>
              <a:rPr lang="en-GB" b="1" dirty="0"/>
              <a:t>EO Audit Committee 25th June 2024</a:t>
            </a:r>
          </a:p>
          <a:p>
            <a:pPr marL="285750" indent="-285750">
              <a:buFont typeface="Arial" panose="020B0604020202020204" pitchFamily="34" charset="0"/>
              <a:buChar char="•"/>
            </a:pPr>
            <a:r>
              <a:rPr lang="en-GB" dirty="0"/>
              <a:t>Recommended approval of the LHCH Annual Accounts 23/24 &amp; Charitable  Fund Annual Accounts 23/24 to the Board</a:t>
            </a:r>
          </a:p>
          <a:p>
            <a:endParaRPr lang="en-GB" dirty="0"/>
          </a:p>
          <a:p>
            <a:r>
              <a:rPr lang="en-GB" b="1" dirty="0"/>
              <a:t>Audit Committee 9th July 2024</a:t>
            </a:r>
          </a:p>
          <a:p>
            <a:pPr marL="285750" indent="-285750">
              <a:buFont typeface="Arial" panose="020B0604020202020204" pitchFamily="34" charset="0"/>
              <a:buChar char="•"/>
            </a:pPr>
            <a:r>
              <a:rPr lang="en-GB" dirty="0"/>
              <a:t>Reviewed and update the Corporate Governance Manual. Recommended for approval and adoption by the Board</a:t>
            </a:r>
          </a:p>
          <a:p>
            <a:pPr marL="285750" indent="-285750">
              <a:buFont typeface="Arial" panose="020B0604020202020204" pitchFamily="34" charset="0"/>
              <a:buChar char="•"/>
            </a:pPr>
            <a:r>
              <a:rPr lang="en-GB" dirty="0"/>
              <a:t>Received assurance that the Trust risk Management systems and processes are working efficiently and effectively.</a:t>
            </a:r>
          </a:p>
          <a:p>
            <a:pPr marL="285750" indent="-285750">
              <a:buFont typeface="Arial" panose="020B0604020202020204" pitchFamily="34" charset="0"/>
              <a:buChar char="•"/>
            </a:pPr>
            <a:r>
              <a:rPr lang="en-GB" dirty="0"/>
              <a:t>Received assurance that the Clinical Audit Plan was on track.</a:t>
            </a:r>
          </a:p>
          <a:p>
            <a:pPr marL="285750" indent="-285750">
              <a:buFont typeface="Arial" panose="020B0604020202020204" pitchFamily="34" charset="0"/>
              <a:buChar char="•"/>
            </a:pPr>
            <a:r>
              <a:rPr lang="en-GB" dirty="0"/>
              <a:t>Received assurance that the Cyber Security defence systems were performing effectively.</a:t>
            </a:r>
          </a:p>
          <a:p>
            <a:pPr marL="285750" indent="-285750">
              <a:buFont typeface="Arial" panose="020B0604020202020204" pitchFamily="34" charset="0"/>
              <a:buChar char="•"/>
            </a:pPr>
            <a:r>
              <a:rPr lang="en-GB" dirty="0"/>
              <a:t>MIAA provided positive updates on Annual Audit Plan 24/25 and Anti Fraud Plans 24/25 plans.</a:t>
            </a:r>
          </a:p>
          <a:p>
            <a:pPr marL="285750" indent="-285750">
              <a:buFont typeface="Arial" panose="020B0604020202020204" pitchFamily="34" charset="0"/>
              <a:buChar char="•"/>
            </a:pPr>
            <a:r>
              <a:rPr lang="en-GB" dirty="0"/>
              <a:t>Presentation by Health Procurement team re meeting procurement standards and positive progress on savings targets</a:t>
            </a:r>
          </a:p>
        </p:txBody>
      </p:sp>
    </p:spTree>
    <p:extLst>
      <p:ext uri="{BB962C8B-B14F-4D97-AF65-F5344CB8AC3E}">
        <p14:creationId xmlns:p14="http://schemas.microsoft.com/office/powerpoint/2010/main" val="3303646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Charity</a:t>
            </a:r>
            <a:br>
              <a:rPr kumimoji="0" lang="en-GB" altLang="en-US" sz="18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8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Report from meeting held on 9th July 2024</a:t>
            </a:r>
            <a:br>
              <a:rPr kumimoji="0" lang="en-GB" altLang="en-US" sz="18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8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Bob Burgoyne, Charitable Funds Committee Chair</a:t>
            </a:r>
            <a:endParaRPr lang="en-GB" altLang="en-US" sz="1800" b="1" dirty="0"/>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3AB82A1C-A2B6-430B-94CC-1E1069EBAAF8}"/>
              </a:ext>
            </a:extLst>
          </p:cNvPr>
          <p:cNvSpPr txBox="1"/>
          <p:nvPr/>
        </p:nvSpPr>
        <p:spPr>
          <a:xfrm>
            <a:off x="169383" y="1579088"/>
            <a:ext cx="11533194" cy="4755148"/>
          </a:xfrm>
          <a:prstGeom prst="rect">
            <a:avLst/>
          </a:prstGeom>
          <a:noFill/>
        </p:spPr>
        <p:txBody>
          <a:bodyPr wrap="square" rtlCol="0">
            <a:spAutoFit/>
          </a:bodyPr>
          <a:lstStyle/>
          <a:p>
            <a:pPr marL="0" algn="l" rtl="0" eaLnBrk="1" fontAlgn="t" latinLnBrk="0" hangingPunct="1">
              <a:spcBef>
                <a:spcPts val="400"/>
              </a:spcBef>
              <a:spcAft>
                <a:spcPts val="0"/>
              </a:spcAft>
            </a:pPr>
            <a:r>
              <a:rPr lang="en-GB" sz="1800" b="1" i="0" u="none" strike="noStrike" kern="1200" dirty="0">
                <a:solidFill>
                  <a:srgbClr val="323232"/>
                </a:solidFill>
                <a:effectLst/>
                <a:latin typeface="Arial" panose="020B0604020202020204" pitchFamily="34" charset="0"/>
              </a:rPr>
              <a:t>Charity activity and performance</a:t>
            </a:r>
            <a:r>
              <a:rPr lang="en-GB" sz="1800" b="0" i="0" u="none" strike="noStrike" kern="1200" dirty="0">
                <a:solidFill>
                  <a:srgbClr val="000000"/>
                </a:solidFill>
                <a:effectLst/>
                <a:latin typeface="Arial" panose="020B0604020202020204" pitchFamily="34" charset="0"/>
              </a:rPr>
              <a:t>.</a:t>
            </a:r>
            <a:endParaRPr lang="en-GB" sz="1800" b="0" i="0" u="none" strike="noStrike" dirty="0">
              <a:effectLst/>
              <a:latin typeface="Arial" panose="020B0604020202020204" pitchFamily="34" charset="0"/>
            </a:endParaRPr>
          </a:p>
          <a:p>
            <a:pPr marL="0" indent="0" algn="l" rtl="0" eaLnBrk="1" fontAlgn="t" latinLnBrk="0" hangingPunct="1">
              <a:spcBef>
                <a:spcPts val="0"/>
              </a:spcBef>
              <a:spcAft>
                <a:spcPts val="0"/>
              </a:spcAft>
            </a:pPr>
            <a:r>
              <a:rPr lang="en-GB" sz="1800" b="0" i="0" u="none" strike="noStrike" kern="1200" dirty="0">
                <a:solidFill>
                  <a:srgbClr val="000000"/>
                </a:solidFill>
                <a:effectLst/>
                <a:latin typeface="Arial" panose="020B0604020202020204" pitchFamily="34" charset="0"/>
              </a:rPr>
              <a:t>Overall income for the year to date is at £</a:t>
            </a:r>
            <a:r>
              <a:rPr lang="en-GB" dirty="0">
                <a:solidFill>
                  <a:srgbClr val="000000"/>
                </a:solidFill>
                <a:latin typeface="Arial" panose="020B0604020202020204" pitchFamily="34" charset="0"/>
              </a:rPr>
              <a:t>161,525</a:t>
            </a:r>
            <a:r>
              <a:rPr lang="en-GB" sz="1800" b="0" i="0" u="none" strike="noStrike" kern="1200" dirty="0">
                <a:solidFill>
                  <a:srgbClr val="000000"/>
                </a:solidFill>
                <a:effectLst/>
                <a:latin typeface="Arial" panose="020B0604020202020204" pitchFamily="34" charset="0"/>
              </a:rPr>
              <a:t> which is </a:t>
            </a:r>
            <a:r>
              <a:rPr lang="en-GB" dirty="0">
                <a:solidFill>
                  <a:srgbClr val="000000"/>
                </a:solidFill>
                <a:latin typeface="Arial" panose="020B0604020202020204" pitchFamily="34" charset="0"/>
              </a:rPr>
              <a:t>46</a:t>
            </a:r>
            <a:r>
              <a:rPr lang="en-GB" sz="1800" b="0" i="0" u="none" strike="noStrike" kern="1200" dirty="0">
                <a:solidFill>
                  <a:srgbClr val="000000"/>
                </a:solidFill>
                <a:effectLst/>
                <a:latin typeface="Arial" panose="020B0604020202020204" pitchFamily="34" charset="0"/>
              </a:rPr>
              <a:t>% above target.</a:t>
            </a:r>
            <a:r>
              <a:rPr lang="en-GB" dirty="0">
                <a:latin typeface="Arial" panose="020B0604020202020204" pitchFamily="34" charset="0"/>
              </a:rPr>
              <a:t> </a:t>
            </a:r>
            <a:r>
              <a:rPr lang="en-GB" sz="1800" b="0" i="0" u="none" strike="noStrike" kern="1200" dirty="0">
                <a:solidFill>
                  <a:srgbClr val="000000"/>
                </a:solidFill>
                <a:effectLst/>
                <a:latin typeface="Arial" panose="020B0604020202020204" pitchFamily="34" charset="0"/>
              </a:rPr>
              <a:t>Legacy income is at </a:t>
            </a:r>
            <a:r>
              <a:rPr lang="en-GB" dirty="0">
                <a:solidFill>
                  <a:srgbClr val="000000"/>
                </a:solidFill>
                <a:latin typeface="Arial" panose="020B0604020202020204" pitchFamily="34" charset="0"/>
              </a:rPr>
              <a:t>£19,506</a:t>
            </a:r>
            <a:r>
              <a:rPr lang="en-GB" sz="1800" b="0" i="0" u="none" strike="noStrike" kern="1200" dirty="0">
                <a:solidFill>
                  <a:srgbClr val="000000"/>
                </a:solidFill>
                <a:effectLst/>
                <a:latin typeface="Arial" panose="020B0604020202020204" pitchFamily="34" charset="0"/>
              </a:rPr>
              <a:t>. </a:t>
            </a:r>
            <a:r>
              <a:rPr lang="en-GB" dirty="0">
                <a:solidFill>
                  <a:srgbClr val="000000"/>
                </a:solidFill>
                <a:latin typeface="Arial" panose="020B0604020202020204" pitchFamily="34" charset="0"/>
              </a:rPr>
              <a:t>Donations are 56% above this time last year</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Capital Campaign</a:t>
            </a:r>
            <a:endParaRPr lang="en-GB"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GB" dirty="0">
                <a:solidFill>
                  <a:srgbClr val="000000"/>
                </a:solidFill>
                <a:latin typeface="Arial" panose="020B0604020202020204" pitchFamily="34" charset="0"/>
              </a:rPr>
              <a:t>Work is progressing for the </a:t>
            </a:r>
            <a:r>
              <a:rPr lang="en-GB" sz="1800" b="0" i="0" u="none" strike="noStrike" kern="1200" dirty="0">
                <a:solidFill>
                  <a:srgbClr val="000000"/>
                </a:solidFill>
                <a:effectLst/>
                <a:latin typeface="Arial" panose="020B0604020202020204" pitchFamily="34" charset="0"/>
              </a:rPr>
              <a:t>£1.5 million campaign for a new Simulation Training and Education Centre. Meetings have been arranged with University </a:t>
            </a:r>
            <a:r>
              <a:rPr lang="en-GB" dirty="0">
                <a:solidFill>
                  <a:srgbClr val="000000"/>
                </a:solidFill>
                <a:latin typeface="Arial" panose="020B0604020202020204" pitchFamily="34" charset="0"/>
              </a:rPr>
              <a:t>o</a:t>
            </a:r>
            <a:r>
              <a:rPr lang="en-GB" sz="1800" b="0" i="0" u="none" strike="noStrike" kern="1200" dirty="0">
                <a:solidFill>
                  <a:srgbClr val="000000"/>
                </a:solidFill>
                <a:effectLst/>
                <a:latin typeface="Arial" panose="020B0604020202020204" pitchFamily="34" charset="0"/>
              </a:rPr>
              <a:t>f Liverpool </a:t>
            </a:r>
            <a:r>
              <a:rPr lang="en-GB" dirty="0">
                <a:solidFill>
                  <a:srgbClr val="000000"/>
                </a:solidFill>
                <a:latin typeface="Arial" panose="020B0604020202020204" pitchFamily="34" charset="0"/>
              </a:rPr>
              <a:t>to </a:t>
            </a:r>
            <a:r>
              <a:rPr lang="en-GB" sz="1800" b="0" i="0" u="none" strike="noStrike" kern="1200" dirty="0">
                <a:solidFill>
                  <a:srgbClr val="000000"/>
                </a:solidFill>
                <a:effectLst/>
                <a:latin typeface="Arial" panose="020B0604020202020204" pitchFamily="34" charset="0"/>
              </a:rPr>
              <a:t>gain support for the campaign</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Charity Infrastructure</a:t>
            </a:r>
          </a:p>
          <a:p>
            <a:pPr marL="0" algn="l" rtl="0" eaLnBrk="1" fontAlgn="t" latinLnBrk="0" hangingPunct="1">
              <a:spcBef>
                <a:spcPts val="200"/>
              </a:spcBef>
              <a:spcAft>
                <a:spcPts val="0"/>
              </a:spcAft>
            </a:pPr>
            <a:r>
              <a:rPr lang="en-GB" dirty="0">
                <a:solidFill>
                  <a:srgbClr val="323232"/>
                </a:solidFill>
                <a:latin typeface="Arial" panose="020B0604020202020204" pitchFamily="34" charset="0"/>
              </a:rPr>
              <a:t>It was agreed to increase charity activity with funding from charity funds for two new support posts.</a:t>
            </a:r>
          </a:p>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Financial report</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sz="1800" b="0" i="0" u="none" strike="noStrike" kern="1200" dirty="0">
                <a:solidFill>
                  <a:srgbClr val="323232"/>
                </a:solidFill>
                <a:effectLst/>
                <a:latin typeface="Arial" panose="020B0604020202020204" pitchFamily="34" charset="0"/>
              </a:rPr>
              <a:t>Financial position of cash in hand agreed to be healthy with significant reserves remaining for future bids after all liabilities are met (£414K).</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Review of Charitable Funds</a:t>
            </a:r>
          </a:p>
          <a:p>
            <a:pPr marL="0" algn="l" rtl="0" eaLnBrk="1" fontAlgn="t" latinLnBrk="0" hangingPunct="1">
              <a:spcBef>
                <a:spcPts val="200"/>
              </a:spcBef>
              <a:spcAft>
                <a:spcPts val="0"/>
              </a:spcAft>
            </a:pPr>
            <a:r>
              <a:rPr lang="en-GB" dirty="0">
                <a:solidFill>
                  <a:srgbClr val="323232"/>
                </a:solidFill>
                <a:latin typeface="Arial" panose="020B0604020202020204" pitchFamily="34" charset="0"/>
              </a:rPr>
              <a:t>Agreed to set up a new fund (Cardio-oncology Fund) with funding (£50K) donated from the Sir Ken Dodd Charitable Foundation</a:t>
            </a:r>
            <a:r>
              <a:rPr lang="en-GB" b="1" dirty="0">
                <a:solidFill>
                  <a:srgbClr val="323232"/>
                </a:solidFill>
                <a:latin typeface="Arial" panose="020B0604020202020204" pitchFamily="34" charset="0"/>
              </a:rPr>
              <a:t>.</a:t>
            </a:r>
          </a:p>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Annual review of committee </a:t>
            </a:r>
            <a:r>
              <a:rPr lang="en-GB" b="1" dirty="0">
                <a:solidFill>
                  <a:srgbClr val="323232"/>
                </a:solidFill>
                <a:latin typeface="Arial" panose="020B0604020202020204" pitchFamily="34" charset="0"/>
              </a:rPr>
              <a:t>Terms of Reference</a:t>
            </a:r>
            <a:r>
              <a:rPr lang="en-GB" sz="1800" b="1" i="0" u="none" strike="noStrike" kern="1200" dirty="0">
                <a:solidFill>
                  <a:srgbClr val="323232"/>
                </a:solidFill>
                <a:effectLst/>
                <a:latin typeface="Arial" panose="020B0604020202020204" pitchFamily="34" charset="0"/>
              </a:rPr>
              <a:t> </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dirty="0">
                <a:solidFill>
                  <a:srgbClr val="000000"/>
                </a:solidFill>
                <a:latin typeface="Arial" panose="020B0604020202020204" pitchFamily="34" charset="0"/>
              </a:rPr>
              <a:t>T</a:t>
            </a:r>
            <a:r>
              <a:rPr lang="en-GB" sz="1800" b="0" i="0" u="none" strike="noStrike" kern="1200" dirty="0">
                <a:solidFill>
                  <a:srgbClr val="000000"/>
                </a:solidFill>
                <a:effectLst/>
                <a:latin typeface="Arial" panose="020B0604020202020204" pitchFamily="34" charset="0"/>
              </a:rPr>
              <a:t>he committee approved the current </a:t>
            </a:r>
            <a:r>
              <a:rPr lang="en-GB" sz="1800" b="0" i="0" u="none" strike="noStrike" kern="1200" dirty="0" err="1">
                <a:solidFill>
                  <a:srgbClr val="000000"/>
                </a:solidFill>
                <a:effectLst/>
                <a:latin typeface="Arial" panose="020B0604020202020204" pitchFamily="34" charset="0"/>
              </a:rPr>
              <a:t>ToR</a:t>
            </a:r>
            <a:r>
              <a:rPr lang="en-GB" sz="1800" b="0" i="0" u="none" strike="noStrike" kern="1200" dirty="0">
                <a:solidFill>
                  <a:srgbClr val="000000"/>
                </a:solidFill>
                <a:effectLst/>
                <a:latin typeface="Arial" panose="020B0604020202020204" pitchFamily="34" charset="0"/>
              </a:rPr>
              <a:t> for the coming year.</a:t>
            </a:r>
            <a:endParaRPr lang="en-US" dirty="0"/>
          </a:p>
        </p:txBody>
      </p:sp>
    </p:spTree>
    <p:extLst>
      <p:ext uri="{BB962C8B-B14F-4D97-AF65-F5344CB8AC3E}">
        <p14:creationId xmlns:p14="http://schemas.microsoft.com/office/powerpoint/2010/main" val="217655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Rectangle 48">
            <a:extLst>
              <a:ext uri="{FF2B5EF4-FFF2-40B4-BE49-F238E27FC236}">
                <a16:creationId xmlns:a16="http://schemas.microsoft.com/office/drawing/2014/main" id="{FF696D94-8F79-41E4-A19B-2A8A94C23CF3}"/>
              </a:ext>
            </a:extLst>
          </p:cNvPr>
          <p:cNvSpPr txBox="1">
            <a:spLocks noChangeArrowheads="1"/>
          </p:cNvSpPr>
          <p:nvPr/>
        </p:nvSpPr>
        <p:spPr>
          <a:xfrm>
            <a:off x="311199" y="435392"/>
            <a:ext cx="11458300" cy="842276"/>
          </a:xfrm>
          <a:prstGeom prst="rect">
            <a:avLst/>
          </a:prstGeom>
          <a:noFill/>
        </p:spPr>
        <p:txBody>
          <a:bodyPr vert="horz" lIns="91440" tIns="45720" rIns="91440" bIns="45720" rtlCol="0" anchor="b" anchorCtr="0">
            <a:noAutofit/>
          </a:bodyPr>
          <a:lstStyle>
            <a:lvl1pPr algn="l" defTabSz="914400" rtl="0" eaLnBrk="1" latinLnBrk="0" hangingPunct="1">
              <a:lnSpc>
                <a:spcPct val="90000"/>
              </a:lnSpc>
              <a:spcBef>
                <a:spcPct val="0"/>
              </a:spcBef>
              <a:buNone/>
              <a:defRPr sz="3200" kern="1200">
                <a:solidFill>
                  <a:srgbClr val="4F2683"/>
                </a:solidFill>
                <a:latin typeface="Arial" panose="020B0604020202020204" pitchFamily="34" charset="0"/>
                <a:ea typeface="+mj-ea"/>
                <a:cs typeface="Arial" panose="020B0604020202020204" pitchFamily="34" charset="0"/>
              </a:defRPr>
            </a:lvl1pPr>
          </a:lstStyle>
          <a:p>
            <a:pPr>
              <a:lnSpc>
                <a:spcPct val="114000"/>
              </a:lnSpc>
              <a:spcAft>
                <a:spcPts val="1200"/>
              </a:spcAft>
            </a:pPr>
            <a:r>
              <a:rPr lang="en-GB" altLang="en-US" sz="2400" b="1"/>
              <a:t>Research &amp; Innovation </a:t>
            </a:r>
            <a:br>
              <a:rPr lang="en-GB" altLang="en-US" sz="2400" b="1"/>
            </a:br>
            <a:r>
              <a:rPr lang="en-GB" altLang="en-US" sz="1600" b="1"/>
              <a:t>Report from meeting held on 16</a:t>
            </a:r>
            <a:r>
              <a:rPr lang="en-GB" altLang="en-US" sz="1600" b="1" baseline="30000"/>
              <a:t>th</a:t>
            </a:r>
            <a:r>
              <a:rPr lang="en-GB" altLang="en-US" sz="1600" b="1"/>
              <a:t> July 2024</a:t>
            </a:r>
            <a:br>
              <a:rPr lang="en-US" altLang="en-US" sz="1600" b="1"/>
            </a:br>
            <a:r>
              <a:rPr lang="en-GB" altLang="en-US" sz="1600" b="1"/>
              <a:t>Presented by: Bob Burgoyne, Strategic Research &amp; Innovation Committee Chair</a:t>
            </a:r>
            <a:endParaRPr lang="en-GB" altLang="en-US" sz="1600" b="1" dirty="0"/>
          </a:p>
        </p:txBody>
      </p:sp>
      <p:sp>
        <p:nvSpPr>
          <p:cNvPr id="7" name="TextBox 6">
            <a:extLst>
              <a:ext uri="{FF2B5EF4-FFF2-40B4-BE49-F238E27FC236}">
                <a16:creationId xmlns:a16="http://schemas.microsoft.com/office/drawing/2014/main" id="{0A9F0143-485D-47FF-BA01-EE9F1D54F1B9}"/>
              </a:ext>
            </a:extLst>
          </p:cNvPr>
          <p:cNvSpPr txBox="1"/>
          <p:nvPr/>
        </p:nvSpPr>
        <p:spPr>
          <a:xfrm>
            <a:off x="359764" y="1728990"/>
            <a:ext cx="10897849" cy="4703852"/>
          </a:xfrm>
          <a:prstGeom prst="rect">
            <a:avLst/>
          </a:prstGeom>
          <a:noFill/>
        </p:spPr>
        <p:txBody>
          <a:bodyPr wrap="square" rtlCol="0">
            <a:spAutoFit/>
          </a:bodyPr>
          <a:lstStyle/>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Research </a:t>
            </a:r>
            <a:r>
              <a:rPr lang="en-GB" b="1" dirty="0">
                <a:solidFill>
                  <a:srgbClr val="323232"/>
                </a:solidFill>
                <a:latin typeface="Arial" panose="020B0604020202020204" pitchFamily="34" charset="0"/>
              </a:rPr>
              <a:t>Strategy/implementation review</a:t>
            </a:r>
            <a:endParaRPr lang="en-GB" sz="1800" b="0" i="0" u="none" strike="noStrike" dirty="0">
              <a:effectLst/>
              <a:latin typeface="Arial" panose="020B0604020202020204" pitchFamily="34" charset="0"/>
            </a:endParaRPr>
          </a:p>
          <a:p>
            <a:pPr marL="0" indent="0" algn="l" rtl="0" eaLnBrk="1" fontAlgn="t" latinLnBrk="0" hangingPunct="1">
              <a:spcBef>
                <a:spcPts val="0"/>
              </a:spcBef>
              <a:spcAft>
                <a:spcPts val="0"/>
              </a:spcAft>
            </a:pPr>
            <a:r>
              <a:rPr lang="en-GB" dirty="0">
                <a:solidFill>
                  <a:srgbClr val="323232"/>
                </a:solidFill>
                <a:latin typeface="Arial" panose="020B0604020202020204" pitchFamily="34" charset="0"/>
              </a:rPr>
              <a:t>Progress in implementation to date was discussed and changes in personnel reported with Shirley Pringle appointed to replace Jenny Crooks from September 2024. It was noted that a new research strategy will be required and will be brought to the committee in late 2024</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b="1" dirty="0">
                <a:solidFill>
                  <a:srgbClr val="323232"/>
                </a:solidFill>
                <a:latin typeface="Arial" panose="020B0604020202020204" pitchFamily="34" charset="0"/>
              </a:rPr>
              <a:t>O</a:t>
            </a:r>
            <a:r>
              <a:rPr lang="en-GB" sz="1800" b="1" i="0" u="none" strike="noStrike" kern="1200" dirty="0">
                <a:solidFill>
                  <a:srgbClr val="323232"/>
                </a:solidFill>
                <a:effectLst/>
                <a:latin typeface="Arial" panose="020B0604020202020204" pitchFamily="34" charset="0"/>
              </a:rPr>
              <a:t>ngoing and planned research projects</a:t>
            </a:r>
          </a:p>
          <a:p>
            <a:pPr marL="0" algn="l" rtl="0" eaLnBrk="1" fontAlgn="t" latinLnBrk="0" hangingPunct="1">
              <a:spcBef>
                <a:spcPts val="200"/>
              </a:spcBef>
              <a:spcAft>
                <a:spcPts val="0"/>
              </a:spcAft>
            </a:pPr>
            <a:r>
              <a:rPr lang="en-GB" sz="1800" i="0" u="none" strike="noStrike" kern="1200" dirty="0">
                <a:solidFill>
                  <a:srgbClr val="323232"/>
                </a:solidFill>
                <a:effectLst/>
                <a:latin typeface="Arial" panose="020B0604020202020204" pitchFamily="34" charset="0"/>
              </a:rPr>
              <a:t>A report was provided on research performance which was received positively</a:t>
            </a:r>
          </a:p>
          <a:p>
            <a:pPr marL="0" algn="l" rtl="0" eaLnBrk="1" fontAlgn="t" latinLnBrk="0" hangingPunct="1">
              <a:spcBef>
                <a:spcPts val="200"/>
              </a:spcBef>
              <a:spcAft>
                <a:spcPts val="0"/>
              </a:spcAft>
            </a:pPr>
            <a:r>
              <a:rPr lang="en-GB" b="1" dirty="0">
                <a:solidFill>
                  <a:srgbClr val="323232"/>
                </a:solidFill>
                <a:latin typeface="Arial" panose="020B0604020202020204" pitchFamily="34" charset="0"/>
              </a:rPr>
              <a:t>P</a:t>
            </a:r>
            <a:r>
              <a:rPr lang="en-GB" sz="1800" b="1" i="0" u="none" strike="noStrike" kern="1200" dirty="0">
                <a:solidFill>
                  <a:srgbClr val="323232"/>
                </a:solidFill>
                <a:effectLst/>
                <a:latin typeface="Arial" panose="020B0604020202020204" pitchFamily="34" charset="0"/>
              </a:rPr>
              <a:t>artnership working</a:t>
            </a:r>
            <a:endParaRPr lang="en-GB"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GB" sz="1800" b="0" i="0" u="none" strike="noStrike" kern="1200" dirty="0">
                <a:solidFill>
                  <a:srgbClr val="323232"/>
                </a:solidFill>
                <a:effectLst/>
                <a:latin typeface="Arial" panose="020B0604020202020204" pitchFamily="34" charset="0"/>
              </a:rPr>
              <a:t>A new appointment to LJMU was reported which will provide further support to research activity across the partners</a:t>
            </a:r>
          </a:p>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Research news</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dirty="0">
                <a:solidFill>
                  <a:srgbClr val="323232"/>
                </a:solidFill>
                <a:latin typeface="Arial" panose="020B0604020202020204" pitchFamily="34" charset="0"/>
              </a:rPr>
              <a:t>It was reported that The Trust had secured £125,000 from The Lord Leverhulme Trust to support the patient ambassador over 5 years.</a:t>
            </a:r>
          </a:p>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Innovation agenda</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dirty="0">
                <a:solidFill>
                  <a:srgbClr val="323232"/>
                </a:solidFill>
                <a:latin typeface="Arial" panose="020B0604020202020204" pitchFamily="34" charset="0"/>
              </a:rPr>
              <a:t>A paper was presented on potential next steps in furthering innovation activity in the Trust. It was agreed that the Exec Team should consider the appointment of a Clinical Lead for Innovation</a:t>
            </a:r>
            <a:endParaRPr lang="en-GB" sz="1800" b="0" i="0" u="none" strike="noStrike" dirty="0">
              <a:effectLst/>
              <a:latin typeface="Arial" panose="020B0604020202020204" pitchFamily="34" charset="0"/>
            </a:endParaRPr>
          </a:p>
          <a:p>
            <a:endParaRPr lang="en-US" dirty="0"/>
          </a:p>
        </p:txBody>
      </p:sp>
    </p:spTree>
    <p:extLst>
      <p:ext uri="{BB962C8B-B14F-4D97-AF65-F5344CB8AC3E}">
        <p14:creationId xmlns:p14="http://schemas.microsoft.com/office/powerpoint/2010/main" val="1422815811"/>
      </p:ext>
    </p:extLst>
  </p:cSld>
  <p:clrMapOvr>
    <a:masterClrMapping/>
  </p:clrMapOvr>
</p:sld>
</file>

<file path=ppt/theme/theme1.xml><?xml version="1.0" encoding="utf-8"?>
<a:theme xmlns:a="http://schemas.openxmlformats.org/drawingml/2006/main" name="LHCH">
  <a:themeElements>
    <a:clrScheme name="Custom 1">
      <a:dk1>
        <a:srgbClr val="323232"/>
      </a:dk1>
      <a:lt1>
        <a:srgbClr val="FFFFFF"/>
      </a:lt1>
      <a:dk2>
        <a:srgbClr val="4F2683"/>
      </a:dk2>
      <a:lt2>
        <a:srgbClr val="EBEBEB"/>
      </a:lt2>
      <a:accent1>
        <a:srgbClr val="4F2683"/>
      </a:accent1>
      <a:accent2>
        <a:srgbClr val="F7961D"/>
      </a:accent2>
      <a:accent3>
        <a:srgbClr val="C0C0C0"/>
      </a:accent3>
      <a:accent4>
        <a:srgbClr val="28A0DC"/>
      </a:accent4>
      <a:accent5>
        <a:srgbClr val="7DAF64"/>
      </a:accent5>
      <a:accent6>
        <a:srgbClr val="FFC850"/>
      </a:accent6>
      <a:hlink>
        <a:srgbClr val="4B7FD3"/>
      </a:hlink>
      <a:folHlink>
        <a:srgbClr val="91919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HCH" id="{3EFC2655-F634-044D-9862-F122A5DF0291}" vid="{E10AC9EE-8471-4540-BB60-1C0E7746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1311</Words>
  <Application>Microsoft Office PowerPoint</Application>
  <PresentationFormat>Widescreen</PresentationFormat>
  <Paragraphs>103</Paragraphs>
  <Slides>7</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LHCH</vt:lpstr>
      <vt:lpstr>Strategic Oversight Framework Update </vt:lpstr>
      <vt:lpstr>Operational Effectiveness Presented by: Claudette Elliott, Integrated Performance Committee Chair</vt:lpstr>
      <vt:lpstr>Quality and Safety Presented by: Nick Brooks, Quality Committee Chair</vt:lpstr>
      <vt:lpstr>Finance Presented by: Claudette Elliott, Integrated Performance Committee Chair</vt:lpstr>
      <vt:lpstr>Audit  Presented by: John Doyle, Audit Committee Chair</vt:lpstr>
      <vt:lpstr>Charity Report from meeting held on 9th July 2024 Presented by: Bob Burgoyne, Charitable Funds Committee Chair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 Walker</dc:creator>
  <cp:lastModifiedBy>Ruth Gaunt</cp:lastModifiedBy>
  <cp:revision>290</cp:revision>
  <dcterms:created xsi:type="dcterms:W3CDTF">2019-07-25T10:39:59Z</dcterms:created>
  <dcterms:modified xsi:type="dcterms:W3CDTF">2024-09-03T08:46:41Z</dcterms:modified>
</cp:coreProperties>
</file>